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6" r:id="rId2"/>
    <p:sldId id="322" r:id="rId3"/>
    <p:sldId id="417" r:id="rId4"/>
    <p:sldId id="376" r:id="rId5"/>
    <p:sldId id="389" r:id="rId6"/>
    <p:sldId id="390" r:id="rId7"/>
    <p:sldId id="381" r:id="rId8"/>
    <p:sldId id="377" r:id="rId9"/>
    <p:sldId id="419" r:id="rId10"/>
    <p:sldId id="406" r:id="rId11"/>
    <p:sldId id="407" r:id="rId12"/>
    <p:sldId id="412" r:id="rId13"/>
    <p:sldId id="378" r:id="rId14"/>
    <p:sldId id="388" r:id="rId15"/>
    <p:sldId id="382" r:id="rId16"/>
    <p:sldId id="383" r:id="rId17"/>
    <p:sldId id="395" r:id="rId18"/>
    <p:sldId id="379" r:id="rId19"/>
    <p:sldId id="396" r:id="rId20"/>
    <p:sldId id="420" r:id="rId21"/>
    <p:sldId id="397" r:id="rId22"/>
    <p:sldId id="422" r:id="rId23"/>
    <p:sldId id="421" r:id="rId24"/>
    <p:sldId id="380" r:id="rId25"/>
    <p:sldId id="398" r:id="rId26"/>
    <p:sldId id="399" r:id="rId27"/>
    <p:sldId id="425" r:id="rId28"/>
    <p:sldId id="423" r:id="rId29"/>
    <p:sldId id="424" r:id="rId30"/>
    <p:sldId id="426" r:id="rId31"/>
    <p:sldId id="409" r:id="rId32"/>
    <p:sldId id="418" r:id="rId33"/>
    <p:sldId id="387"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ber" initials="W" lastIdx="15" clrIdx="0">
    <p:extLst>
      <p:ext uri="{19B8F6BF-5375-455C-9EA6-DF929625EA0E}">
        <p15:presenceInfo xmlns:p15="http://schemas.microsoft.com/office/powerpoint/2012/main" userId="Web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A61A"/>
    <a:srgbClr val="C6EAFA"/>
    <a:srgbClr val="A1C3E8"/>
    <a:srgbClr val="002250"/>
    <a:srgbClr val="E4A144"/>
    <a:srgbClr val="AF5924"/>
    <a:srgbClr val="E5CF94"/>
    <a:srgbClr val="669AD3"/>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35" autoAdjust="0"/>
    <p:restoredTop sz="92209" autoAdjust="0"/>
  </p:normalViewPr>
  <p:slideViewPr>
    <p:cSldViewPr snapToGrid="0">
      <p:cViewPr varScale="1">
        <p:scale>
          <a:sx n="82" d="100"/>
          <a:sy n="82" d="100"/>
        </p:scale>
        <p:origin x="691" y="38"/>
      </p:cViewPr>
      <p:guideLst/>
    </p:cSldViewPr>
  </p:slideViewPr>
  <p:outlineViewPr>
    <p:cViewPr>
      <p:scale>
        <a:sx n="33" d="100"/>
        <a:sy n="33" d="100"/>
      </p:scale>
      <p:origin x="0" y="-4962"/>
    </p:cViewPr>
  </p:outlineViewPr>
  <p:notesTextViewPr>
    <p:cViewPr>
      <p:scale>
        <a:sx n="1" d="1"/>
        <a:sy n="1" d="1"/>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5C4747-C6FF-4D8E-8E41-EDBADE4A908D}" type="datetimeFigureOut">
              <a:rPr lang="en-US" smtClean="0"/>
              <a:t>4/7/2026</a:t>
            </a:fld>
            <a:endParaRPr lang="en-US"/>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2FA63-DD69-415A-9F49-577E769F909E}" type="slidenum">
              <a:rPr lang="en-US" smtClean="0"/>
              <a:t>‹Nr.›</a:t>
            </a:fld>
            <a:endParaRPr lang="en-US"/>
          </a:p>
        </p:txBody>
      </p:sp>
    </p:spTree>
    <p:extLst>
      <p:ext uri="{BB962C8B-B14F-4D97-AF65-F5344CB8AC3E}">
        <p14:creationId xmlns:p14="http://schemas.microsoft.com/office/powerpoint/2010/main" val="222469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50E2FA63-DD69-415A-9F49-577E769F909E}" type="slidenum">
              <a:rPr lang="en-US" smtClean="0"/>
              <a:t>1</a:t>
            </a:fld>
            <a:endParaRPr lang="en-US"/>
          </a:p>
        </p:txBody>
      </p:sp>
    </p:spTree>
    <p:extLst>
      <p:ext uri="{BB962C8B-B14F-4D97-AF65-F5344CB8AC3E}">
        <p14:creationId xmlns:p14="http://schemas.microsoft.com/office/powerpoint/2010/main" val="2948656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50E2FA63-DD69-415A-9F49-577E769F909E}" type="slidenum">
              <a:rPr lang="en-US" smtClean="0"/>
              <a:t>14</a:t>
            </a:fld>
            <a:endParaRPr lang="en-US"/>
          </a:p>
        </p:txBody>
      </p:sp>
    </p:spTree>
    <p:extLst>
      <p:ext uri="{BB962C8B-B14F-4D97-AF65-F5344CB8AC3E}">
        <p14:creationId xmlns:p14="http://schemas.microsoft.com/office/powerpoint/2010/main" val="318722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0751C106-7E1F-43C1-BFEE-F130751EE235}" type="datetimeFigureOut">
              <a:rPr lang="de-DE" smtClean="0"/>
              <a:t>07.04.2026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C37A46-F6AC-4F93-9A0E-566EF0830216}" type="slidenum">
              <a:rPr lang="de-DE" smtClean="0"/>
              <a:t>‹Nr.›</a:t>
            </a:fld>
            <a:endParaRPr lang="de-DE"/>
          </a:p>
        </p:txBody>
      </p:sp>
    </p:spTree>
    <p:extLst>
      <p:ext uri="{BB962C8B-B14F-4D97-AF65-F5344CB8AC3E}">
        <p14:creationId xmlns:p14="http://schemas.microsoft.com/office/powerpoint/2010/main" val="175801816"/>
      </p:ext>
    </p:extLst>
  </p:cSld>
  <p:clrMapOvr>
    <a:masterClrMapping/>
  </p:clrMapOvr>
  <p:transition spd="med">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0751C106-7E1F-43C1-BFEE-F130751EE235}" type="datetimeFigureOut">
              <a:rPr lang="de-DE" smtClean="0"/>
              <a:t>07.04.2026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C37A46-F6AC-4F93-9A0E-566EF0830216}" type="slidenum">
              <a:rPr lang="de-DE" smtClean="0"/>
              <a:t>‹Nr.›</a:t>
            </a:fld>
            <a:endParaRPr lang="de-DE"/>
          </a:p>
        </p:txBody>
      </p:sp>
    </p:spTree>
    <p:extLst>
      <p:ext uri="{BB962C8B-B14F-4D97-AF65-F5344CB8AC3E}">
        <p14:creationId xmlns:p14="http://schemas.microsoft.com/office/powerpoint/2010/main" val="263059972"/>
      </p:ext>
    </p:extLst>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0751C106-7E1F-43C1-BFEE-F130751EE235}" type="datetimeFigureOut">
              <a:rPr lang="de-DE" smtClean="0"/>
              <a:t>07.04.2026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C37A46-F6AC-4F93-9A0E-566EF0830216}" type="slidenum">
              <a:rPr lang="de-DE" smtClean="0"/>
              <a:t>‹Nr.›</a:t>
            </a:fld>
            <a:endParaRPr lang="de-DE"/>
          </a:p>
        </p:txBody>
      </p:sp>
    </p:spTree>
    <p:extLst>
      <p:ext uri="{BB962C8B-B14F-4D97-AF65-F5344CB8AC3E}">
        <p14:creationId xmlns:p14="http://schemas.microsoft.com/office/powerpoint/2010/main" val="3114358375"/>
      </p:ext>
    </p:extLst>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0751C106-7E1F-43C1-BFEE-F130751EE235}" type="datetimeFigureOut">
              <a:rPr lang="de-DE" smtClean="0"/>
              <a:t>07.04.2026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C37A46-F6AC-4F93-9A0E-566EF0830216}" type="slidenum">
              <a:rPr lang="de-DE" smtClean="0"/>
              <a:t>‹Nr.›</a:t>
            </a:fld>
            <a:endParaRPr lang="de-DE"/>
          </a:p>
        </p:txBody>
      </p:sp>
    </p:spTree>
    <p:extLst>
      <p:ext uri="{BB962C8B-B14F-4D97-AF65-F5344CB8AC3E}">
        <p14:creationId xmlns:p14="http://schemas.microsoft.com/office/powerpoint/2010/main" val="3630478182"/>
      </p:ext>
    </p:extLst>
  </p:cSld>
  <p:clrMapOvr>
    <a:masterClrMapping/>
  </p:clrMapOvr>
  <p:transition spd="med">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0751C106-7E1F-43C1-BFEE-F130751EE235}" type="datetimeFigureOut">
              <a:rPr lang="de-DE" smtClean="0"/>
              <a:t>07.04.2026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C37A46-F6AC-4F93-9A0E-566EF0830216}" type="slidenum">
              <a:rPr lang="de-DE" smtClean="0"/>
              <a:t>‹Nr.›</a:t>
            </a:fld>
            <a:endParaRPr lang="de-DE"/>
          </a:p>
        </p:txBody>
      </p:sp>
    </p:spTree>
    <p:extLst>
      <p:ext uri="{BB962C8B-B14F-4D97-AF65-F5344CB8AC3E}">
        <p14:creationId xmlns:p14="http://schemas.microsoft.com/office/powerpoint/2010/main" val="257350254"/>
      </p:ext>
    </p:extLst>
  </p:cSld>
  <p:clrMapOvr>
    <a:masterClrMapping/>
  </p:clrMapOvr>
  <p:transition spd="med">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0751C106-7E1F-43C1-BFEE-F130751EE235}" type="datetimeFigureOut">
              <a:rPr lang="de-DE" smtClean="0"/>
              <a:t>07.04.2026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0C37A46-F6AC-4F93-9A0E-566EF0830216}" type="slidenum">
              <a:rPr lang="de-DE" smtClean="0"/>
              <a:t>‹Nr.›</a:t>
            </a:fld>
            <a:endParaRPr lang="de-DE"/>
          </a:p>
        </p:txBody>
      </p:sp>
    </p:spTree>
    <p:extLst>
      <p:ext uri="{BB962C8B-B14F-4D97-AF65-F5344CB8AC3E}">
        <p14:creationId xmlns:p14="http://schemas.microsoft.com/office/powerpoint/2010/main" val="1907153833"/>
      </p:ext>
    </p:extLst>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0751C106-7E1F-43C1-BFEE-F130751EE235}" type="datetimeFigureOut">
              <a:rPr lang="de-DE" smtClean="0"/>
              <a:t>07.04.2026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F0C37A46-F6AC-4F93-9A0E-566EF0830216}" type="slidenum">
              <a:rPr lang="de-DE" smtClean="0"/>
              <a:t>‹Nr.›</a:t>
            </a:fld>
            <a:endParaRPr lang="de-DE"/>
          </a:p>
        </p:txBody>
      </p:sp>
    </p:spTree>
    <p:extLst>
      <p:ext uri="{BB962C8B-B14F-4D97-AF65-F5344CB8AC3E}">
        <p14:creationId xmlns:p14="http://schemas.microsoft.com/office/powerpoint/2010/main" val="2635385015"/>
      </p:ext>
    </p:extLst>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0751C106-7E1F-43C1-BFEE-F130751EE235}" type="datetimeFigureOut">
              <a:rPr lang="de-DE" smtClean="0"/>
              <a:t>07.04.2026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F0C37A46-F6AC-4F93-9A0E-566EF0830216}" type="slidenum">
              <a:rPr lang="de-DE" smtClean="0"/>
              <a:t>‹Nr.›</a:t>
            </a:fld>
            <a:endParaRPr lang="de-DE"/>
          </a:p>
        </p:txBody>
      </p:sp>
    </p:spTree>
    <p:extLst>
      <p:ext uri="{BB962C8B-B14F-4D97-AF65-F5344CB8AC3E}">
        <p14:creationId xmlns:p14="http://schemas.microsoft.com/office/powerpoint/2010/main" val="3772444150"/>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51C106-7E1F-43C1-BFEE-F130751EE235}" type="datetimeFigureOut">
              <a:rPr lang="de-DE" smtClean="0"/>
              <a:t>07.04.2026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F0C37A46-F6AC-4F93-9A0E-566EF0830216}" type="slidenum">
              <a:rPr lang="de-DE" smtClean="0"/>
              <a:t>‹Nr.›</a:t>
            </a:fld>
            <a:endParaRPr lang="de-DE"/>
          </a:p>
        </p:txBody>
      </p:sp>
    </p:spTree>
    <p:extLst>
      <p:ext uri="{BB962C8B-B14F-4D97-AF65-F5344CB8AC3E}">
        <p14:creationId xmlns:p14="http://schemas.microsoft.com/office/powerpoint/2010/main" val="3863884734"/>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0751C106-7E1F-43C1-BFEE-F130751EE235}" type="datetimeFigureOut">
              <a:rPr lang="de-DE" smtClean="0"/>
              <a:t>07.04.2026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0C37A46-F6AC-4F93-9A0E-566EF0830216}" type="slidenum">
              <a:rPr lang="de-DE" smtClean="0"/>
              <a:t>‹Nr.›</a:t>
            </a:fld>
            <a:endParaRPr lang="de-DE"/>
          </a:p>
        </p:txBody>
      </p:sp>
    </p:spTree>
    <p:extLst>
      <p:ext uri="{BB962C8B-B14F-4D97-AF65-F5344CB8AC3E}">
        <p14:creationId xmlns:p14="http://schemas.microsoft.com/office/powerpoint/2010/main" val="2502802346"/>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0751C106-7E1F-43C1-BFEE-F130751EE235}" type="datetimeFigureOut">
              <a:rPr lang="de-DE" smtClean="0"/>
              <a:t>07.04.2026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0C37A46-F6AC-4F93-9A0E-566EF0830216}" type="slidenum">
              <a:rPr lang="de-DE" smtClean="0"/>
              <a:t>‹Nr.›</a:t>
            </a:fld>
            <a:endParaRPr lang="de-DE"/>
          </a:p>
        </p:txBody>
      </p:sp>
    </p:spTree>
    <p:extLst>
      <p:ext uri="{BB962C8B-B14F-4D97-AF65-F5344CB8AC3E}">
        <p14:creationId xmlns:p14="http://schemas.microsoft.com/office/powerpoint/2010/main" val="3917414049"/>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51C106-7E1F-43C1-BFEE-F130751EE235}" type="datetimeFigureOut">
              <a:rPr lang="de-DE" smtClean="0"/>
              <a:t>07.04.2026</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C37A46-F6AC-4F93-9A0E-566EF0830216}" type="slidenum">
              <a:rPr lang="de-DE" smtClean="0"/>
              <a:t>‹Nr.›</a:t>
            </a:fld>
            <a:endParaRPr lang="de-DE"/>
          </a:p>
        </p:txBody>
      </p:sp>
    </p:spTree>
    <p:extLst>
      <p:ext uri="{BB962C8B-B14F-4D97-AF65-F5344CB8AC3E}">
        <p14:creationId xmlns:p14="http://schemas.microsoft.com/office/powerpoint/2010/main" val="378732152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pull/>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unsplash.com/de/@yoavaziz?utm_content=creditCopyText&amp;utm_medium=referral&amp;utm_source=unsplash" TargetMode="External"/><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hyperlink" Target="https://unsplash.com/de/fotos/edelstahlgabel-auf-brauner-keramikplatte-422N7Nwq5XY?utm_content=creditCopyText&amp;utm_medium=referral&amp;utm_source=unsplash"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mp3"/><Relationship Id="rId7"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5" Type="http://schemas.microsoft.com/office/2007/relationships/media" Target="../media/media3.mp3"/><Relationship Id="rId4" Type="http://schemas.openxmlformats.org/officeDocument/2006/relationships/audio" Target="../media/media2.mp3"/><Relationship Id="rId9"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 </a:t>
            </a:r>
            <a:br>
              <a:rPr lang="de-DE" dirty="0"/>
            </a:br>
            <a:endParaRPr lang="de-DE" dirty="0"/>
          </a:p>
        </p:txBody>
      </p:sp>
      <p:sp>
        <p:nvSpPr>
          <p:cNvPr id="3" name="Untertitel 2"/>
          <p:cNvSpPr>
            <a:spLocks noGrp="1"/>
          </p:cNvSpPr>
          <p:nvPr>
            <p:ph type="subTitle" idx="1"/>
          </p:nvPr>
        </p:nvSpPr>
        <p:spPr/>
        <p:txBody>
          <a:bodyPr/>
          <a:lstStyle/>
          <a:p>
            <a:endParaRPr lang="de-DE"/>
          </a:p>
        </p:txBody>
      </p:sp>
      <p:pic>
        <p:nvPicPr>
          <p:cNvPr id="6" name="Grafik 5">
            <a:extLst>
              <a:ext uri="{FF2B5EF4-FFF2-40B4-BE49-F238E27FC236}">
                <a16:creationId xmlns:a16="http://schemas.microsoft.com/office/drawing/2014/main" id="{89E0269A-8284-49C3-A0A3-28F654C92412}"/>
              </a:ext>
            </a:extLst>
          </p:cNvPr>
          <p:cNvPicPr>
            <a:picLocks noChangeAspect="1"/>
          </p:cNvPicPr>
          <p:nvPr/>
        </p:nvPicPr>
        <p:blipFill>
          <a:blip r:embed="rId3">
            <a:clrChange>
              <a:clrFrom>
                <a:srgbClr val="0D3376"/>
              </a:clrFrom>
              <a:clrTo>
                <a:srgbClr val="0D3376">
                  <a:alpha val="0"/>
                </a:srgbClr>
              </a:clrTo>
            </a:clrChange>
          </a:blip>
          <a:stretch>
            <a:fillRect/>
          </a:stretch>
        </p:blipFill>
        <p:spPr>
          <a:xfrm>
            <a:off x="1399359" y="194149"/>
            <a:ext cx="9470803" cy="6469702"/>
          </a:xfrm>
          <a:prstGeom prst="rect">
            <a:avLst/>
          </a:prstGeom>
        </p:spPr>
      </p:pic>
      <p:pic>
        <p:nvPicPr>
          <p:cNvPr id="9" name="Grafik 8">
            <a:extLst>
              <a:ext uri="{FF2B5EF4-FFF2-40B4-BE49-F238E27FC236}">
                <a16:creationId xmlns:a16="http://schemas.microsoft.com/office/drawing/2014/main" id="{E9E85D6B-56A2-47CC-9670-82A38F84D902}"/>
              </a:ext>
            </a:extLst>
          </p:cNvPr>
          <p:cNvPicPr>
            <a:picLocks noChangeAspect="1"/>
          </p:cNvPicPr>
          <p:nvPr/>
        </p:nvPicPr>
        <p:blipFill>
          <a:blip r:embed="rId4"/>
          <a:stretch>
            <a:fillRect/>
          </a:stretch>
        </p:blipFill>
        <p:spPr>
          <a:xfrm>
            <a:off x="2424113" y="5907811"/>
            <a:ext cx="1390844" cy="304843"/>
          </a:xfrm>
          <a:prstGeom prst="rect">
            <a:avLst/>
          </a:prstGeom>
        </p:spPr>
      </p:pic>
    </p:spTree>
    <p:extLst>
      <p:ext uri="{BB962C8B-B14F-4D97-AF65-F5344CB8AC3E}">
        <p14:creationId xmlns:p14="http://schemas.microsoft.com/office/powerpoint/2010/main" val="2403738978"/>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3681" y="2696885"/>
            <a:ext cx="10515600" cy="1325563"/>
          </a:xfrm>
        </p:spPr>
        <p:txBody>
          <a:bodyPr>
            <a:normAutofit fontScale="90000"/>
          </a:bodyPr>
          <a:lstStyle/>
          <a:p>
            <a:r>
              <a:rPr lang="de-DE" dirty="0"/>
              <a:t>Israelisches Essen,</a:t>
            </a:r>
            <a:br>
              <a:rPr lang="de-DE" dirty="0"/>
            </a:br>
            <a:r>
              <a:rPr lang="de-DE" dirty="0"/>
              <a:t>Rezept „</a:t>
            </a:r>
            <a:r>
              <a:rPr lang="de-DE" dirty="0" err="1"/>
              <a:t>Schakschuka</a:t>
            </a:r>
            <a:r>
              <a:rPr lang="de-DE" dirty="0"/>
              <a:t>“</a:t>
            </a:r>
            <a:br>
              <a:rPr lang="de-DE" dirty="0"/>
            </a:br>
            <a:r>
              <a:rPr lang="de-DE" dirty="0"/>
              <a:t>M2-8</a:t>
            </a:r>
          </a:p>
        </p:txBody>
      </p:sp>
      <p:pic>
        <p:nvPicPr>
          <p:cNvPr id="5" name="Grafik 4">
            <a:extLst>
              <a:ext uri="{FF2B5EF4-FFF2-40B4-BE49-F238E27FC236}">
                <a16:creationId xmlns:a16="http://schemas.microsoft.com/office/drawing/2014/main" id="{EDE98ADE-C205-45B6-BCDF-D2F606C0067F}"/>
              </a:ext>
            </a:extLst>
          </p:cNvPr>
          <p:cNvPicPr/>
          <p:nvPr/>
        </p:nvPicPr>
        <p:blipFill>
          <a:blip r:embed="rId2"/>
          <a:stretch/>
        </p:blipFill>
        <p:spPr bwMode="auto">
          <a:xfrm>
            <a:off x="5167895" y="0"/>
            <a:ext cx="4937158" cy="6858000"/>
          </a:xfrm>
          <a:prstGeom prst="rect">
            <a:avLst/>
          </a:prstGeom>
        </p:spPr>
      </p:pic>
      <p:sp>
        <p:nvSpPr>
          <p:cNvPr id="6" name="Textfeld 5">
            <a:extLst>
              <a:ext uri="{FF2B5EF4-FFF2-40B4-BE49-F238E27FC236}">
                <a16:creationId xmlns:a16="http://schemas.microsoft.com/office/drawing/2014/main" id="{E460DA27-51D7-456F-8FDB-81144D517C3D}"/>
              </a:ext>
            </a:extLst>
          </p:cNvPr>
          <p:cNvSpPr txBox="1"/>
          <p:nvPr/>
        </p:nvSpPr>
        <p:spPr>
          <a:xfrm>
            <a:off x="8114626" y="6037947"/>
            <a:ext cx="6097554" cy="646331"/>
          </a:xfrm>
          <a:prstGeom prst="rect">
            <a:avLst/>
          </a:prstGeom>
          <a:noFill/>
        </p:spPr>
        <p:txBody>
          <a:bodyPr wrap="square">
            <a:spAutoFit/>
          </a:bodyPr>
          <a:lstStyle/>
          <a:p>
            <a:pPr algn="ctr"/>
            <a:r>
              <a:rPr lang="de-DE" sz="1800" u="sng" dirty="0">
                <a:effectLst/>
                <a:latin typeface="Arial Narrow" panose="020B0606020202030204" pitchFamily="34" charset="0"/>
                <a:ea typeface="Arial Narrow" panose="020B0606020202030204" pitchFamily="34" charset="0"/>
                <a:cs typeface="Arial Narrow" panose="020B0606020202030204" pitchFamily="34" charset="0"/>
              </a:rPr>
              <a:t>Foto von </a:t>
            </a:r>
            <a:r>
              <a:rPr lang="de-DE" sz="1800" u="sng" strike="noStrike" dirty="0">
                <a:effectLst/>
                <a:latin typeface="Arial Narrow" panose="020B0606020202030204" pitchFamily="34" charset="0"/>
                <a:ea typeface="Arial Narrow" panose="020B0606020202030204" pitchFamily="34" charset="0"/>
                <a:cs typeface="Arial Narrow" panose="020B0606020202030204" pitchFamily="34" charset="0"/>
                <a:hlinkClick r:id="rId3" tooltip="https://unsplash.com/de/@yoavaziz?utm_content=creditCopyText&amp;utm_medium=referral&amp;utm_source=unsplash">
                  <a:extLst>
                    <a:ext uri="{A12FA001-AC4F-418D-AE19-62706E023703}">
                      <ahyp:hlinkClr xmlns:ahyp="http://schemas.microsoft.com/office/drawing/2018/hyperlinkcolor" val="tx"/>
                    </a:ext>
                  </a:extLst>
                </a:hlinkClick>
              </a:rPr>
              <a:t>Yoav Aziz</a:t>
            </a:r>
            <a:r>
              <a:rPr lang="de-DE" sz="1800" u="sng" dirty="0">
                <a:effectLst/>
                <a:latin typeface="Arial Narrow" panose="020B0606020202030204" pitchFamily="34" charset="0"/>
                <a:ea typeface="Arial Narrow" panose="020B0606020202030204" pitchFamily="34" charset="0"/>
                <a:cs typeface="Arial Narrow" panose="020B0606020202030204" pitchFamily="34" charset="0"/>
              </a:rPr>
              <a:t> </a:t>
            </a:r>
          </a:p>
          <a:p>
            <a:pPr algn="ctr"/>
            <a:r>
              <a:rPr lang="de-DE" sz="1800" u="sng" dirty="0">
                <a:effectLst/>
                <a:latin typeface="Arial Narrow" panose="020B0606020202030204" pitchFamily="34" charset="0"/>
                <a:ea typeface="Arial Narrow" panose="020B0606020202030204" pitchFamily="34" charset="0"/>
                <a:cs typeface="Arial Narrow" panose="020B0606020202030204" pitchFamily="34" charset="0"/>
              </a:rPr>
              <a:t>auf u</a:t>
            </a:r>
            <a:r>
              <a:rPr lang="de-DE" sz="1800" u="sng" strike="noStrike" dirty="0">
                <a:effectLst/>
                <a:latin typeface="Arial Narrow" panose="020B0606020202030204" pitchFamily="34" charset="0"/>
                <a:ea typeface="Arial Narrow" panose="020B0606020202030204" pitchFamily="34" charset="0"/>
                <a:cs typeface="Arial Narrow" panose="020B0606020202030204" pitchFamily="34" charset="0"/>
                <a:hlinkClick r:id="rId4" tooltip="https://unsplash.com/de/fotos/edelstahlgabel-auf-brauner-keramikplatte-422N7Nwq5XY?utm_content=creditCopyText&amp;utm_medium=referral&amp;utm_source=unsplash">
                  <a:extLst>
                    <a:ext uri="{A12FA001-AC4F-418D-AE19-62706E023703}">
                      <ahyp:hlinkClr xmlns:ahyp="http://schemas.microsoft.com/office/drawing/2018/hyperlinkcolor" val="tx"/>
                    </a:ext>
                  </a:extLst>
                </a:hlinkClick>
              </a:rPr>
              <a:t>nsplash</a:t>
            </a:r>
            <a:r>
              <a:rPr lang="de-DE" sz="1800" u="sng" dirty="0">
                <a:effectLst/>
                <a:latin typeface="Arial Narrow" panose="020B0606020202030204" pitchFamily="34" charset="0"/>
                <a:ea typeface="Arial Narrow" panose="020B0606020202030204" pitchFamily="34" charset="0"/>
                <a:cs typeface="Arial Narrow" panose="020B0606020202030204" pitchFamily="34" charset="0"/>
              </a:rPr>
              <a:t>.com</a:t>
            </a:r>
            <a:endParaRPr lang="de-DE" sz="1800" u="sng"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587663929"/>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74192" y="2517775"/>
            <a:ext cx="10515600" cy="1325563"/>
          </a:xfrm>
        </p:spPr>
        <p:txBody>
          <a:bodyPr>
            <a:normAutofit fontScale="90000"/>
          </a:bodyPr>
          <a:lstStyle/>
          <a:p>
            <a:r>
              <a:rPr lang="de-DE" dirty="0"/>
              <a:t>Mobile </a:t>
            </a:r>
            <a:br>
              <a:rPr lang="de-DE" dirty="0"/>
            </a:br>
            <a:r>
              <a:rPr lang="de-DE" dirty="0"/>
              <a:t>Wassertropfen</a:t>
            </a:r>
            <a:br>
              <a:rPr lang="de-DE" dirty="0"/>
            </a:br>
            <a:r>
              <a:rPr lang="de-DE" dirty="0"/>
              <a:t>M 2-9</a:t>
            </a:r>
          </a:p>
        </p:txBody>
      </p:sp>
      <p:pic>
        <p:nvPicPr>
          <p:cNvPr id="1026" name="Picture 2">
            <a:extLst>
              <a:ext uri="{FF2B5EF4-FFF2-40B4-BE49-F238E27FC236}">
                <a16:creationId xmlns:a16="http://schemas.microsoft.com/office/drawing/2014/main" id="{A18C5EE1-31DE-493F-AD57-A27A50640B6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37275" y="267702"/>
            <a:ext cx="4817801" cy="632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0384824"/>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74192" y="2517775"/>
            <a:ext cx="10515600" cy="1325563"/>
          </a:xfrm>
        </p:spPr>
        <p:txBody>
          <a:bodyPr>
            <a:normAutofit fontScale="90000"/>
          </a:bodyPr>
          <a:lstStyle/>
          <a:p>
            <a:r>
              <a:rPr lang="de-DE" dirty="0"/>
              <a:t>Papierschöpfen </a:t>
            </a:r>
            <a:br>
              <a:rPr lang="de-DE" dirty="0"/>
            </a:br>
            <a:r>
              <a:rPr lang="de-DE" dirty="0"/>
              <a:t>mit Samen</a:t>
            </a:r>
            <a:br>
              <a:rPr lang="de-DE" dirty="0"/>
            </a:br>
            <a:r>
              <a:rPr lang="de-DE" dirty="0"/>
              <a:t>M 2-10</a:t>
            </a:r>
          </a:p>
        </p:txBody>
      </p:sp>
      <p:pic>
        <p:nvPicPr>
          <p:cNvPr id="4" name="Grafik 3" descr="Ein Bild, das Schmetterling, Wirbellose, Nachtfalter und Schmetterlinge, Bastelei enthält.&#10;&#10;KI-generierte Inhalte können fehlerhaft sein.">
            <a:extLst>
              <a:ext uri="{FF2B5EF4-FFF2-40B4-BE49-F238E27FC236}">
                <a16:creationId xmlns:a16="http://schemas.microsoft.com/office/drawing/2014/main" id="{F11AE62D-9B21-4F96-9647-E20952B176BB}"/>
              </a:ext>
            </a:extLst>
          </p:cNvPr>
          <p:cNvPicPr/>
          <p:nvPr/>
        </p:nvPicPr>
        <p:blipFill>
          <a:blip r:embed="rId2"/>
          <a:stretch/>
        </p:blipFill>
        <p:spPr bwMode="auto">
          <a:xfrm rot="16200000">
            <a:off x="5276203" y="181938"/>
            <a:ext cx="5285925" cy="6741251"/>
          </a:xfrm>
          <a:prstGeom prst="rect">
            <a:avLst/>
          </a:prstGeom>
          <a:noFill/>
          <a:ln>
            <a:noFill/>
          </a:ln>
        </p:spPr>
      </p:pic>
    </p:spTree>
    <p:extLst>
      <p:ext uri="{BB962C8B-B14F-4D97-AF65-F5344CB8AC3E}">
        <p14:creationId xmlns:p14="http://schemas.microsoft.com/office/powerpoint/2010/main" val="2351221998"/>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999744" y="1519491"/>
            <a:ext cx="3816096" cy="3819017"/>
          </a:xfrm>
        </p:spPr>
        <p:txBody>
          <a:bodyPr>
            <a:normAutofit/>
          </a:bodyPr>
          <a:lstStyle/>
          <a:p>
            <a:pPr algn="ctr"/>
            <a:r>
              <a:rPr lang="de-DE" b="1" dirty="0">
                <a:solidFill>
                  <a:schemeClr val="bg1"/>
                </a:solidFill>
              </a:rPr>
              <a:t>Tag 3: </a:t>
            </a:r>
            <a:br>
              <a:rPr lang="de-DE" b="1" dirty="0">
                <a:solidFill>
                  <a:schemeClr val="bg1"/>
                </a:solidFill>
              </a:rPr>
            </a:br>
            <a:r>
              <a:rPr lang="de-DE" b="1" dirty="0">
                <a:solidFill>
                  <a:schemeClr val="bg1"/>
                </a:solidFill>
              </a:rPr>
              <a:t>Ich komme</a:t>
            </a:r>
            <a:br>
              <a:rPr lang="de-DE" b="1" dirty="0">
                <a:solidFill>
                  <a:schemeClr val="bg1"/>
                </a:solidFill>
              </a:rPr>
            </a:br>
            <a:r>
              <a:rPr lang="de-DE" b="1" dirty="0">
                <a:solidFill>
                  <a:schemeClr val="bg1"/>
                </a:solidFill>
              </a:rPr>
              <a:t>zu dir</a:t>
            </a:r>
          </a:p>
        </p:txBody>
      </p:sp>
      <p:pic>
        <p:nvPicPr>
          <p:cNvPr id="5" name="Grafik 4">
            <a:extLst>
              <a:ext uri="{FF2B5EF4-FFF2-40B4-BE49-F238E27FC236}">
                <a16:creationId xmlns:a16="http://schemas.microsoft.com/office/drawing/2014/main" id="{1D1F4260-EB88-47DD-8E65-1F787B3FFFBD}"/>
              </a:ext>
            </a:extLst>
          </p:cNvPr>
          <p:cNvPicPr>
            <a:picLocks noChangeAspect="1"/>
          </p:cNvPicPr>
          <p:nvPr/>
        </p:nvPicPr>
        <p:blipFill>
          <a:blip r:embed="rId2"/>
          <a:stretch>
            <a:fillRect/>
          </a:stretch>
        </p:blipFill>
        <p:spPr>
          <a:xfrm>
            <a:off x="4655325" y="0"/>
            <a:ext cx="5441674" cy="6858000"/>
          </a:xfrm>
          <a:prstGeom prst="rect">
            <a:avLst/>
          </a:prstGeom>
        </p:spPr>
      </p:pic>
      <p:pic>
        <p:nvPicPr>
          <p:cNvPr id="7" name="Grafik 6">
            <a:extLst>
              <a:ext uri="{FF2B5EF4-FFF2-40B4-BE49-F238E27FC236}">
                <a16:creationId xmlns:a16="http://schemas.microsoft.com/office/drawing/2014/main" id="{462860BE-7A70-47C9-9C4B-11A571299C05}"/>
              </a:ext>
            </a:extLst>
          </p:cNvPr>
          <p:cNvPicPr>
            <a:picLocks noChangeAspect="1"/>
          </p:cNvPicPr>
          <p:nvPr/>
        </p:nvPicPr>
        <p:blipFill>
          <a:blip r:embed="rId3"/>
          <a:stretch>
            <a:fillRect/>
          </a:stretch>
        </p:blipFill>
        <p:spPr>
          <a:xfrm>
            <a:off x="9498563" y="263769"/>
            <a:ext cx="2469502" cy="1210900"/>
          </a:xfrm>
          <a:prstGeom prst="rect">
            <a:avLst/>
          </a:prstGeom>
        </p:spPr>
      </p:pic>
    </p:spTree>
    <p:extLst>
      <p:ext uri="{BB962C8B-B14F-4D97-AF65-F5344CB8AC3E}">
        <p14:creationId xmlns:p14="http://schemas.microsoft.com/office/powerpoint/2010/main" val="4116080385"/>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74192" y="2517775"/>
            <a:ext cx="10515600" cy="1325563"/>
          </a:xfrm>
        </p:spPr>
        <p:txBody>
          <a:bodyPr>
            <a:normAutofit fontScale="90000"/>
          </a:bodyPr>
          <a:lstStyle/>
          <a:p>
            <a:r>
              <a:rPr lang="de-DE" dirty="0"/>
              <a:t>Origami-Frösche</a:t>
            </a:r>
            <a:br>
              <a:rPr lang="de-DE" dirty="0"/>
            </a:br>
            <a:br>
              <a:rPr lang="de-DE" dirty="0"/>
            </a:br>
            <a:r>
              <a:rPr lang="de-DE" dirty="0" err="1"/>
              <a:t>Pfeifenputzer</a:t>
            </a:r>
            <a:r>
              <a:rPr lang="de-DE" dirty="0"/>
              <a:t>-</a:t>
            </a:r>
            <a:br>
              <a:rPr lang="de-DE" dirty="0"/>
            </a:br>
            <a:r>
              <a:rPr lang="de-DE" dirty="0"/>
              <a:t>Heuschrecken</a:t>
            </a:r>
            <a:br>
              <a:rPr lang="de-DE" dirty="0"/>
            </a:br>
            <a:r>
              <a:rPr lang="de-DE" dirty="0"/>
              <a:t>M3-6</a:t>
            </a:r>
          </a:p>
        </p:txBody>
      </p:sp>
      <p:pic>
        <p:nvPicPr>
          <p:cNvPr id="4" name="Grafik 3">
            <a:extLst>
              <a:ext uri="{FF2B5EF4-FFF2-40B4-BE49-F238E27FC236}">
                <a16:creationId xmlns:a16="http://schemas.microsoft.com/office/drawing/2014/main" id="{26824E0C-98B7-4627-965D-23729F7AA7A5}"/>
              </a:ext>
            </a:extLst>
          </p:cNvPr>
          <p:cNvPicPr/>
          <p:nvPr/>
        </p:nvPicPr>
        <p:blipFill rotWithShape="1">
          <a:blip r:embed="rId3" cstate="print">
            <a:extLst>
              <a:ext uri="{28A0092B-C50C-407E-A947-70E740481C1C}">
                <a14:useLocalDpi xmlns:a14="http://schemas.microsoft.com/office/drawing/2010/main" val="0"/>
              </a:ext>
            </a:extLst>
          </a:blip>
          <a:srcRect l="11996" t="20246" r="21005" b="21138"/>
          <a:stretch/>
        </p:blipFill>
        <p:spPr bwMode="auto">
          <a:xfrm flipH="1">
            <a:off x="4769403" y="1496381"/>
            <a:ext cx="6343107" cy="386523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6744063"/>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74192" y="2517775"/>
            <a:ext cx="10515600" cy="1325563"/>
          </a:xfrm>
        </p:spPr>
        <p:txBody>
          <a:bodyPr>
            <a:normAutofit fontScale="90000"/>
          </a:bodyPr>
          <a:lstStyle/>
          <a:p>
            <a:r>
              <a:rPr lang="de-DE" dirty="0"/>
              <a:t>Windlicht</a:t>
            </a:r>
            <a:br>
              <a:rPr lang="de-DE" dirty="0"/>
            </a:br>
            <a:r>
              <a:rPr lang="de-DE" dirty="0"/>
              <a:t>„brennender</a:t>
            </a:r>
            <a:br>
              <a:rPr lang="de-DE" dirty="0"/>
            </a:br>
            <a:r>
              <a:rPr lang="de-DE" dirty="0"/>
              <a:t>Dornbusch“</a:t>
            </a:r>
            <a:br>
              <a:rPr lang="de-DE" dirty="0"/>
            </a:br>
            <a:r>
              <a:rPr lang="de-DE" dirty="0"/>
              <a:t>M3-4</a:t>
            </a:r>
          </a:p>
        </p:txBody>
      </p:sp>
      <p:pic>
        <p:nvPicPr>
          <p:cNvPr id="5" name="Grafik 4">
            <a:extLst>
              <a:ext uri="{FF2B5EF4-FFF2-40B4-BE49-F238E27FC236}">
                <a16:creationId xmlns:a16="http://schemas.microsoft.com/office/drawing/2014/main" id="{FF64FDCA-156C-4D37-935C-0B4F4BF22447}"/>
              </a:ext>
            </a:extLst>
          </p:cNvPr>
          <p:cNvPicPr/>
          <p:nvPr/>
        </p:nvPicPr>
        <p:blipFill>
          <a:blip r:embed="rId2" cstate="print">
            <a:extLst>
              <a:ext uri="{28A0092B-C50C-407E-A947-70E740481C1C}">
                <a14:useLocalDpi xmlns:a14="http://schemas.microsoft.com/office/drawing/2010/main" val="0"/>
              </a:ext>
            </a:extLst>
          </a:blip>
          <a:stretch>
            <a:fillRect/>
          </a:stretch>
        </p:blipFill>
        <p:spPr>
          <a:xfrm flipH="1">
            <a:off x="5359794" y="82174"/>
            <a:ext cx="4166761" cy="6346618"/>
          </a:xfrm>
          <a:prstGeom prst="rect">
            <a:avLst/>
          </a:prstGeom>
        </p:spPr>
      </p:pic>
    </p:spTree>
    <p:extLst>
      <p:ext uri="{BB962C8B-B14F-4D97-AF65-F5344CB8AC3E}">
        <p14:creationId xmlns:p14="http://schemas.microsoft.com/office/powerpoint/2010/main" val="2768874204"/>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74192" y="2517775"/>
            <a:ext cx="10515600" cy="1325563"/>
          </a:xfrm>
        </p:spPr>
        <p:txBody>
          <a:bodyPr>
            <a:normAutofit fontScale="90000"/>
          </a:bodyPr>
          <a:lstStyle/>
          <a:p>
            <a:r>
              <a:rPr lang="de-DE" dirty="0"/>
              <a:t>Mobile von Tag 2 </a:t>
            </a:r>
            <a:br>
              <a:rPr lang="de-DE" dirty="0"/>
            </a:br>
            <a:r>
              <a:rPr lang="de-DE" dirty="0"/>
              <a:t>um Feuerzungen </a:t>
            </a:r>
            <a:br>
              <a:rPr lang="de-DE" dirty="0"/>
            </a:br>
            <a:r>
              <a:rPr lang="de-DE" dirty="0"/>
              <a:t>ergänzen</a:t>
            </a:r>
            <a:br>
              <a:rPr lang="de-DE" dirty="0"/>
            </a:br>
            <a:r>
              <a:rPr lang="de-DE" dirty="0"/>
              <a:t>M 3-5</a:t>
            </a:r>
          </a:p>
        </p:txBody>
      </p:sp>
      <p:pic>
        <p:nvPicPr>
          <p:cNvPr id="4" name="Grafik 3">
            <a:extLst>
              <a:ext uri="{FF2B5EF4-FFF2-40B4-BE49-F238E27FC236}">
                <a16:creationId xmlns:a16="http://schemas.microsoft.com/office/drawing/2014/main" id="{C5B23E7E-CEB3-4284-B047-3936A074A45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4459482" y="885857"/>
            <a:ext cx="6735763" cy="5208525"/>
          </a:xfrm>
          <a:prstGeom prst="rect">
            <a:avLst/>
          </a:prstGeom>
          <a:noFill/>
          <a:ln>
            <a:noFill/>
          </a:ln>
        </p:spPr>
      </p:pic>
    </p:spTree>
    <p:extLst>
      <p:ext uri="{BB962C8B-B14F-4D97-AF65-F5344CB8AC3E}">
        <p14:creationId xmlns:p14="http://schemas.microsoft.com/office/powerpoint/2010/main" val="739161989"/>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74192" y="2517775"/>
            <a:ext cx="10515600" cy="1325563"/>
          </a:xfrm>
        </p:spPr>
        <p:txBody>
          <a:bodyPr>
            <a:normAutofit/>
          </a:bodyPr>
          <a:lstStyle/>
          <a:p>
            <a:pPr algn="ctr"/>
            <a:r>
              <a:rPr lang="de-DE" dirty="0"/>
              <a:t>Geländespiel zu den zehn Plagen</a:t>
            </a:r>
            <a:br>
              <a:rPr lang="de-DE" dirty="0"/>
            </a:br>
            <a:r>
              <a:rPr lang="de-DE" dirty="0"/>
              <a:t>M 3-3</a:t>
            </a:r>
          </a:p>
        </p:txBody>
      </p:sp>
    </p:spTree>
    <p:extLst>
      <p:ext uri="{BB962C8B-B14F-4D97-AF65-F5344CB8AC3E}">
        <p14:creationId xmlns:p14="http://schemas.microsoft.com/office/powerpoint/2010/main" val="367995089"/>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56A6C582-30A8-4901-BB46-2CA2B4C27929}"/>
              </a:ext>
            </a:extLst>
          </p:cNvPr>
          <p:cNvPicPr>
            <a:picLocks noChangeAspect="1"/>
          </p:cNvPicPr>
          <p:nvPr/>
        </p:nvPicPr>
        <p:blipFill>
          <a:blip r:embed="rId2"/>
          <a:stretch>
            <a:fillRect/>
          </a:stretch>
        </p:blipFill>
        <p:spPr>
          <a:xfrm>
            <a:off x="3383045" y="192651"/>
            <a:ext cx="6996794" cy="6211440"/>
          </a:xfrm>
          <a:prstGeom prst="rect">
            <a:avLst/>
          </a:prstGeom>
        </p:spPr>
      </p:pic>
      <p:sp>
        <p:nvSpPr>
          <p:cNvPr id="2" name="Titel 1"/>
          <p:cNvSpPr>
            <a:spLocks noGrp="1"/>
          </p:cNvSpPr>
          <p:nvPr>
            <p:ph type="title"/>
          </p:nvPr>
        </p:nvSpPr>
        <p:spPr>
          <a:xfrm>
            <a:off x="723278" y="1519491"/>
            <a:ext cx="3816096" cy="3819017"/>
          </a:xfrm>
        </p:spPr>
        <p:txBody>
          <a:bodyPr>
            <a:normAutofit/>
          </a:bodyPr>
          <a:lstStyle/>
          <a:p>
            <a:pPr algn="ctr"/>
            <a:r>
              <a:rPr lang="de-DE" b="1" dirty="0">
                <a:solidFill>
                  <a:schemeClr val="bg1"/>
                </a:solidFill>
              </a:rPr>
              <a:t>Tag 4:</a:t>
            </a:r>
            <a:br>
              <a:rPr lang="de-DE" b="1" dirty="0">
                <a:solidFill>
                  <a:schemeClr val="bg1"/>
                </a:solidFill>
              </a:rPr>
            </a:br>
            <a:r>
              <a:rPr lang="de-DE" b="1" dirty="0">
                <a:solidFill>
                  <a:schemeClr val="bg1"/>
                </a:solidFill>
              </a:rPr>
              <a:t>Ich bringe </a:t>
            </a:r>
            <a:br>
              <a:rPr lang="de-DE" b="1" dirty="0">
                <a:solidFill>
                  <a:schemeClr val="bg1"/>
                </a:solidFill>
              </a:rPr>
            </a:br>
            <a:r>
              <a:rPr lang="de-DE" b="1" dirty="0">
                <a:solidFill>
                  <a:schemeClr val="bg1"/>
                </a:solidFill>
              </a:rPr>
              <a:t>mich ein</a:t>
            </a:r>
          </a:p>
        </p:txBody>
      </p:sp>
      <p:pic>
        <p:nvPicPr>
          <p:cNvPr id="9" name="Grafik 8">
            <a:extLst>
              <a:ext uri="{FF2B5EF4-FFF2-40B4-BE49-F238E27FC236}">
                <a16:creationId xmlns:a16="http://schemas.microsoft.com/office/drawing/2014/main" id="{843E2789-F944-4247-B21C-7871410A8B41}"/>
              </a:ext>
            </a:extLst>
          </p:cNvPr>
          <p:cNvPicPr>
            <a:picLocks noChangeAspect="1"/>
          </p:cNvPicPr>
          <p:nvPr/>
        </p:nvPicPr>
        <p:blipFill>
          <a:blip r:embed="rId3"/>
          <a:stretch>
            <a:fillRect/>
          </a:stretch>
        </p:blipFill>
        <p:spPr>
          <a:xfrm>
            <a:off x="9498563" y="263769"/>
            <a:ext cx="2469502" cy="1210900"/>
          </a:xfrm>
          <a:prstGeom prst="rect">
            <a:avLst/>
          </a:prstGeom>
        </p:spPr>
      </p:pic>
    </p:spTree>
    <p:extLst>
      <p:ext uri="{BB962C8B-B14F-4D97-AF65-F5344CB8AC3E}">
        <p14:creationId xmlns:p14="http://schemas.microsoft.com/office/powerpoint/2010/main" val="1349413611"/>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F2C913B4-5963-4198-B192-48EBE1138C9B}"/>
              </a:ext>
            </a:extLst>
          </p:cNvPr>
          <p:cNvPicPr>
            <a:picLocks noChangeAspect="1"/>
          </p:cNvPicPr>
          <p:nvPr/>
        </p:nvPicPr>
        <p:blipFill>
          <a:blip r:embed="rId2"/>
          <a:stretch>
            <a:fillRect/>
          </a:stretch>
        </p:blipFill>
        <p:spPr>
          <a:xfrm>
            <a:off x="3639023" y="604273"/>
            <a:ext cx="8135214" cy="5649454"/>
          </a:xfrm>
          <a:prstGeom prst="rect">
            <a:avLst/>
          </a:prstGeom>
        </p:spPr>
      </p:pic>
      <p:sp>
        <p:nvSpPr>
          <p:cNvPr id="2" name="Titel 1"/>
          <p:cNvSpPr>
            <a:spLocks noGrp="1"/>
          </p:cNvSpPr>
          <p:nvPr>
            <p:ph type="title"/>
          </p:nvPr>
        </p:nvSpPr>
        <p:spPr>
          <a:xfrm>
            <a:off x="315127" y="2853678"/>
            <a:ext cx="10515600" cy="1325563"/>
          </a:xfrm>
        </p:spPr>
        <p:txBody>
          <a:bodyPr>
            <a:normAutofit fontScale="90000"/>
          </a:bodyPr>
          <a:lstStyle/>
          <a:p>
            <a:r>
              <a:rPr lang="de-DE" dirty="0"/>
              <a:t>KGK mittlere TP</a:t>
            </a:r>
            <a:br>
              <a:rPr lang="de-DE" dirty="0"/>
            </a:br>
            <a:r>
              <a:rPr lang="de-DE" dirty="0"/>
              <a:t>Eigene </a:t>
            </a:r>
            <a:br>
              <a:rPr lang="de-DE" dirty="0"/>
            </a:br>
            <a:r>
              <a:rPr lang="de-DE" dirty="0"/>
              <a:t>Gesetzestafeln </a:t>
            </a:r>
            <a:br>
              <a:rPr lang="de-DE" dirty="0"/>
            </a:br>
            <a:r>
              <a:rPr lang="de-DE" dirty="0"/>
              <a:t>erstellen…</a:t>
            </a:r>
            <a:br>
              <a:rPr lang="de-DE" dirty="0"/>
            </a:br>
            <a:r>
              <a:rPr lang="de-DE" dirty="0"/>
              <a:t>M 4-3</a:t>
            </a:r>
          </a:p>
        </p:txBody>
      </p:sp>
    </p:spTree>
    <p:extLst>
      <p:ext uri="{BB962C8B-B14F-4D97-AF65-F5344CB8AC3E}">
        <p14:creationId xmlns:p14="http://schemas.microsoft.com/office/powerpoint/2010/main" val="3960200081"/>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1042416" y="487807"/>
            <a:ext cx="10515600" cy="1325563"/>
          </a:xfrm>
        </p:spPr>
        <p:txBody>
          <a:bodyPr/>
          <a:lstStyle/>
          <a:p>
            <a:r>
              <a:rPr lang="de-DE">
                <a:solidFill>
                  <a:schemeClr val="bg1"/>
                </a:solidFill>
              </a:rPr>
              <a:t>Ablauf </a:t>
            </a:r>
            <a:endParaRPr lang="de-DE" dirty="0">
              <a:solidFill>
                <a:schemeClr val="bg1"/>
              </a:solidFill>
            </a:endParaRPr>
          </a:p>
        </p:txBody>
      </p:sp>
      <p:sp>
        <p:nvSpPr>
          <p:cNvPr id="3" name="Textfeld 2">
            <a:extLst>
              <a:ext uri="{FF2B5EF4-FFF2-40B4-BE49-F238E27FC236}">
                <a16:creationId xmlns:a16="http://schemas.microsoft.com/office/drawing/2014/main" id="{23E23455-04B9-416B-B21B-C0702AE26A77}"/>
              </a:ext>
            </a:extLst>
          </p:cNvPr>
          <p:cNvSpPr txBox="1"/>
          <p:nvPr/>
        </p:nvSpPr>
        <p:spPr>
          <a:xfrm>
            <a:off x="1042416" y="2057400"/>
            <a:ext cx="9968947" cy="3970318"/>
          </a:xfrm>
          <a:prstGeom prst="rect">
            <a:avLst/>
          </a:prstGeom>
          <a:noFill/>
        </p:spPr>
        <p:txBody>
          <a:bodyPr wrap="none" rtlCol="0">
            <a:spAutoFit/>
          </a:bodyPr>
          <a:lstStyle/>
          <a:p>
            <a:pPr marL="342900" indent="-342900">
              <a:buFont typeface="+mj-lt"/>
              <a:buAutoNum type="arabicParenR"/>
            </a:pPr>
            <a:r>
              <a:rPr lang="de-DE" sz="2800" dirty="0">
                <a:solidFill>
                  <a:schemeClr val="bg1"/>
                </a:solidFill>
              </a:rPr>
              <a:t>Willkommen &amp; Organisatorisches</a:t>
            </a:r>
            <a:br>
              <a:rPr lang="de-DE" sz="2800" dirty="0">
                <a:solidFill>
                  <a:schemeClr val="bg1"/>
                </a:solidFill>
              </a:rPr>
            </a:br>
            <a:endParaRPr lang="de-DE" sz="2800" dirty="0">
              <a:solidFill>
                <a:schemeClr val="bg1"/>
              </a:solidFill>
            </a:endParaRPr>
          </a:p>
          <a:p>
            <a:pPr marL="342900" indent="-342900">
              <a:buFont typeface="+mj-lt"/>
              <a:buAutoNum type="arabicParenR"/>
            </a:pPr>
            <a:r>
              <a:rPr lang="de-DE" sz="2800" dirty="0">
                <a:solidFill>
                  <a:schemeClr val="bg1"/>
                </a:solidFill>
              </a:rPr>
              <a:t>Thematischer Einstieg &amp; Materialbuch</a:t>
            </a:r>
            <a:br>
              <a:rPr lang="de-DE" sz="2800" dirty="0">
                <a:solidFill>
                  <a:schemeClr val="bg1"/>
                </a:solidFill>
              </a:rPr>
            </a:br>
            <a:endParaRPr lang="de-DE" sz="2800" dirty="0">
              <a:solidFill>
                <a:schemeClr val="bg1"/>
              </a:solidFill>
            </a:endParaRPr>
          </a:p>
          <a:p>
            <a:pPr marL="342900" indent="-342900">
              <a:buFont typeface="+mj-lt"/>
              <a:buAutoNum type="arabicParenR"/>
            </a:pPr>
            <a:r>
              <a:rPr lang="de-DE" sz="2800" dirty="0">
                <a:solidFill>
                  <a:schemeClr val="bg1"/>
                </a:solidFill>
              </a:rPr>
              <a:t>Tage 1 bis 5 inkl. Anspiele und Kreativideen/Vertiefungsangebote</a:t>
            </a:r>
            <a:br>
              <a:rPr lang="de-DE" sz="2800" dirty="0">
                <a:solidFill>
                  <a:schemeClr val="bg1"/>
                </a:solidFill>
              </a:rPr>
            </a:br>
            <a:endParaRPr lang="de-DE" sz="2800" dirty="0">
              <a:solidFill>
                <a:schemeClr val="bg1"/>
              </a:solidFill>
            </a:endParaRPr>
          </a:p>
          <a:p>
            <a:pPr marL="342900" indent="-342900">
              <a:buFont typeface="+mj-lt"/>
              <a:buAutoNum type="arabicParenR"/>
            </a:pPr>
            <a:r>
              <a:rPr lang="de-DE" sz="2800" dirty="0">
                <a:solidFill>
                  <a:schemeClr val="bg1"/>
                </a:solidFill>
              </a:rPr>
              <a:t>Fortbildung</a:t>
            </a:r>
          </a:p>
          <a:p>
            <a:pPr marL="342900" indent="-342900">
              <a:buFont typeface="+mj-lt"/>
              <a:buAutoNum type="arabicParenR"/>
            </a:pPr>
            <a:endParaRPr lang="de-DE" sz="2800" dirty="0">
              <a:solidFill>
                <a:schemeClr val="bg1"/>
              </a:solidFill>
            </a:endParaRPr>
          </a:p>
          <a:p>
            <a:pPr marL="342900" indent="-342900">
              <a:buFont typeface="+mj-lt"/>
              <a:buAutoNum type="arabicParenR"/>
            </a:pPr>
            <a:r>
              <a:rPr lang="de-DE" sz="2800" dirty="0">
                <a:solidFill>
                  <a:schemeClr val="bg1"/>
                </a:solidFill>
              </a:rPr>
              <a:t>Abschluss</a:t>
            </a:r>
          </a:p>
        </p:txBody>
      </p:sp>
      <p:pic>
        <p:nvPicPr>
          <p:cNvPr id="5" name="Grafik 4">
            <a:extLst>
              <a:ext uri="{FF2B5EF4-FFF2-40B4-BE49-F238E27FC236}">
                <a16:creationId xmlns:a16="http://schemas.microsoft.com/office/drawing/2014/main" id="{ECB413B9-0532-4145-8462-9E4E4CE29E14}"/>
              </a:ext>
            </a:extLst>
          </p:cNvPr>
          <p:cNvPicPr>
            <a:picLocks noChangeAspect="1"/>
          </p:cNvPicPr>
          <p:nvPr/>
        </p:nvPicPr>
        <p:blipFill>
          <a:blip r:embed="rId2"/>
          <a:stretch>
            <a:fillRect/>
          </a:stretch>
        </p:blipFill>
        <p:spPr>
          <a:xfrm>
            <a:off x="9498563" y="263769"/>
            <a:ext cx="2469502" cy="1210900"/>
          </a:xfrm>
          <a:prstGeom prst="rect">
            <a:avLst/>
          </a:prstGeom>
        </p:spPr>
      </p:pic>
    </p:spTree>
    <p:extLst>
      <p:ext uri="{BB962C8B-B14F-4D97-AF65-F5344CB8AC3E}">
        <p14:creationId xmlns:p14="http://schemas.microsoft.com/office/powerpoint/2010/main" val="48485207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335654" y="2895996"/>
            <a:ext cx="10515600" cy="1325563"/>
          </a:xfrm>
        </p:spPr>
        <p:txBody>
          <a:bodyPr>
            <a:normAutofit fontScale="90000"/>
          </a:bodyPr>
          <a:lstStyle/>
          <a:p>
            <a:r>
              <a:rPr lang="de-DE" dirty="0"/>
              <a:t>…und in Herzform</a:t>
            </a:r>
            <a:br>
              <a:rPr lang="de-DE" dirty="0"/>
            </a:br>
            <a:r>
              <a:rPr lang="de-DE" dirty="0"/>
              <a:t>zusammenlegen. </a:t>
            </a:r>
            <a:br>
              <a:rPr lang="de-DE" dirty="0"/>
            </a:br>
            <a:r>
              <a:rPr lang="de-DE" dirty="0"/>
              <a:t>Denn die Gebote </a:t>
            </a:r>
            <a:br>
              <a:rPr lang="de-DE" dirty="0"/>
            </a:br>
            <a:r>
              <a:rPr lang="de-DE" dirty="0"/>
              <a:t>sind Herzens-</a:t>
            </a:r>
            <a:br>
              <a:rPr lang="de-DE" dirty="0"/>
            </a:br>
            <a:r>
              <a:rPr lang="de-DE" dirty="0" err="1"/>
              <a:t>geschenke</a:t>
            </a:r>
            <a:r>
              <a:rPr lang="de-DE" dirty="0"/>
              <a:t> </a:t>
            </a:r>
            <a:br>
              <a:rPr lang="de-DE" dirty="0"/>
            </a:br>
            <a:r>
              <a:rPr lang="de-DE" dirty="0"/>
              <a:t>von Gott </a:t>
            </a:r>
            <a:br>
              <a:rPr lang="de-DE" dirty="0"/>
            </a:br>
            <a:r>
              <a:rPr lang="de-DE" dirty="0"/>
              <a:t>an uns Menschen.</a:t>
            </a:r>
            <a:br>
              <a:rPr lang="de-DE" dirty="0"/>
            </a:br>
            <a:r>
              <a:rPr lang="de-DE" dirty="0"/>
              <a:t>M4-3</a:t>
            </a:r>
          </a:p>
        </p:txBody>
      </p:sp>
      <p:pic>
        <p:nvPicPr>
          <p:cNvPr id="5" name="Grafik 4">
            <a:extLst>
              <a:ext uri="{FF2B5EF4-FFF2-40B4-BE49-F238E27FC236}">
                <a16:creationId xmlns:a16="http://schemas.microsoft.com/office/drawing/2014/main" id="{9F4797C7-2ADB-41FB-B3D9-3CB478CF52B4}"/>
              </a:ext>
            </a:extLst>
          </p:cNvPr>
          <p:cNvPicPr>
            <a:picLocks noChangeAspect="1"/>
          </p:cNvPicPr>
          <p:nvPr/>
        </p:nvPicPr>
        <p:blipFill>
          <a:blip r:embed="rId2"/>
          <a:stretch>
            <a:fillRect/>
          </a:stretch>
        </p:blipFill>
        <p:spPr>
          <a:xfrm>
            <a:off x="4219810" y="791401"/>
            <a:ext cx="7333548" cy="5534754"/>
          </a:xfrm>
          <a:prstGeom prst="rect">
            <a:avLst/>
          </a:prstGeom>
        </p:spPr>
      </p:pic>
    </p:spTree>
    <p:extLst>
      <p:ext uri="{BB962C8B-B14F-4D97-AF65-F5344CB8AC3E}">
        <p14:creationId xmlns:p14="http://schemas.microsoft.com/office/powerpoint/2010/main" val="924858019"/>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74192" y="2517775"/>
            <a:ext cx="10515600" cy="1325563"/>
          </a:xfrm>
        </p:spPr>
        <p:txBody>
          <a:bodyPr>
            <a:normAutofit/>
          </a:bodyPr>
          <a:lstStyle/>
          <a:p>
            <a:r>
              <a:rPr lang="de-DE" dirty="0"/>
              <a:t>Origami-Herz</a:t>
            </a:r>
            <a:br>
              <a:rPr lang="de-DE" dirty="0"/>
            </a:br>
            <a:r>
              <a:rPr lang="de-DE" dirty="0"/>
              <a:t>M 4-5</a:t>
            </a:r>
          </a:p>
        </p:txBody>
      </p:sp>
      <p:pic>
        <p:nvPicPr>
          <p:cNvPr id="6" name="Grafik 5">
            <a:extLst>
              <a:ext uri="{FF2B5EF4-FFF2-40B4-BE49-F238E27FC236}">
                <a16:creationId xmlns:a16="http://schemas.microsoft.com/office/drawing/2014/main" id="{7B2F51DD-F2BC-45BE-AA47-D11655935960}"/>
              </a:ext>
            </a:extLst>
          </p:cNvPr>
          <p:cNvPicPr/>
          <p:nvPr/>
        </p:nvPicPr>
        <p:blipFill>
          <a:blip r:embed="rId2"/>
          <a:srcRect l="36354" t="19941" r="20715" b="17640"/>
          <a:stretch/>
        </p:blipFill>
        <p:spPr bwMode="auto">
          <a:xfrm>
            <a:off x="4709270" y="879738"/>
            <a:ext cx="5890305" cy="4821266"/>
          </a:xfrm>
          <a:prstGeom prst="rect">
            <a:avLst/>
          </a:prstGeom>
        </p:spPr>
      </p:pic>
    </p:spTree>
    <p:extLst>
      <p:ext uri="{BB962C8B-B14F-4D97-AF65-F5344CB8AC3E}">
        <p14:creationId xmlns:p14="http://schemas.microsoft.com/office/powerpoint/2010/main" val="1427230159"/>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06241" y="2527106"/>
            <a:ext cx="10515600" cy="1325563"/>
          </a:xfrm>
        </p:spPr>
        <p:txBody>
          <a:bodyPr>
            <a:normAutofit fontScale="90000"/>
          </a:bodyPr>
          <a:lstStyle/>
          <a:p>
            <a:r>
              <a:rPr lang="de-DE" dirty="0"/>
              <a:t>Schuh-</a:t>
            </a:r>
            <a:br>
              <a:rPr lang="de-DE" dirty="0"/>
            </a:br>
            <a:r>
              <a:rPr lang="de-DE" dirty="0"/>
              <a:t>Schlüssel-</a:t>
            </a:r>
            <a:br>
              <a:rPr lang="de-DE" dirty="0"/>
            </a:br>
            <a:r>
              <a:rPr lang="de-DE" dirty="0" err="1"/>
              <a:t>anhänger</a:t>
            </a:r>
            <a:br>
              <a:rPr lang="de-DE" dirty="0"/>
            </a:br>
            <a:r>
              <a:rPr lang="de-DE" dirty="0"/>
              <a:t>M 4-7</a:t>
            </a:r>
          </a:p>
        </p:txBody>
      </p:sp>
      <p:pic>
        <p:nvPicPr>
          <p:cNvPr id="5" name="Grafik 4">
            <a:extLst>
              <a:ext uri="{FF2B5EF4-FFF2-40B4-BE49-F238E27FC236}">
                <a16:creationId xmlns:a16="http://schemas.microsoft.com/office/drawing/2014/main" id="{39D7066B-F1F9-4E15-AB5E-975EDA6F5A23}"/>
              </a:ext>
            </a:extLst>
          </p:cNvPr>
          <p:cNvPicPr/>
          <p:nvPr/>
        </p:nvPicPr>
        <p:blipFill>
          <a:blip r:embed="rId2"/>
          <a:stretch/>
        </p:blipFill>
        <p:spPr bwMode="auto">
          <a:xfrm rot="16199969">
            <a:off x="3924225" y="-107438"/>
            <a:ext cx="3418088" cy="4502166"/>
          </a:xfrm>
          <a:prstGeom prst="rect">
            <a:avLst/>
          </a:prstGeom>
        </p:spPr>
      </p:pic>
      <p:pic>
        <p:nvPicPr>
          <p:cNvPr id="6" name="Grafik 5">
            <a:extLst>
              <a:ext uri="{FF2B5EF4-FFF2-40B4-BE49-F238E27FC236}">
                <a16:creationId xmlns:a16="http://schemas.microsoft.com/office/drawing/2014/main" id="{730C30F8-95B1-47F8-92E8-8E7F23F9F0E8}"/>
              </a:ext>
            </a:extLst>
          </p:cNvPr>
          <p:cNvPicPr/>
          <p:nvPr/>
        </p:nvPicPr>
        <p:blipFill>
          <a:blip r:embed="rId3"/>
          <a:srcRect l="14558" t="17033" r="19388" b="14349"/>
          <a:stretch/>
        </p:blipFill>
        <p:spPr bwMode="auto">
          <a:xfrm rot="16199969">
            <a:off x="8450961" y="2675343"/>
            <a:ext cx="3117611" cy="4146725"/>
          </a:xfrm>
          <a:prstGeom prst="rect">
            <a:avLst/>
          </a:prstGeom>
        </p:spPr>
      </p:pic>
    </p:spTree>
    <p:extLst>
      <p:ext uri="{BB962C8B-B14F-4D97-AF65-F5344CB8AC3E}">
        <p14:creationId xmlns:p14="http://schemas.microsoft.com/office/powerpoint/2010/main" val="2810596361"/>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74192" y="2517775"/>
            <a:ext cx="10515600" cy="1325563"/>
          </a:xfrm>
        </p:spPr>
        <p:txBody>
          <a:bodyPr>
            <a:normAutofit/>
          </a:bodyPr>
          <a:lstStyle/>
          <a:p>
            <a:r>
              <a:rPr lang="de-DE" dirty="0"/>
              <a:t>Andenken</a:t>
            </a:r>
            <a:br>
              <a:rPr lang="de-DE" dirty="0"/>
            </a:br>
            <a:r>
              <a:rPr lang="de-DE" dirty="0"/>
              <a:t>M 4-6</a:t>
            </a:r>
          </a:p>
        </p:txBody>
      </p:sp>
      <p:pic>
        <p:nvPicPr>
          <p:cNvPr id="4" name="Grafik 3">
            <a:extLst>
              <a:ext uri="{FF2B5EF4-FFF2-40B4-BE49-F238E27FC236}">
                <a16:creationId xmlns:a16="http://schemas.microsoft.com/office/drawing/2014/main" id="{783C8A13-1455-452B-9343-7FD3ED5DDC20}"/>
              </a:ext>
            </a:extLst>
          </p:cNvPr>
          <p:cNvPicPr/>
          <p:nvPr/>
        </p:nvPicPr>
        <p:blipFill>
          <a:blip r:embed="rId2"/>
          <a:stretch/>
        </p:blipFill>
        <p:spPr bwMode="auto">
          <a:xfrm>
            <a:off x="3828233" y="882410"/>
            <a:ext cx="7589575" cy="5089182"/>
          </a:xfrm>
          <a:prstGeom prst="rect">
            <a:avLst/>
          </a:prstGeom>
        </p:spPr>
      </p:pic>
    </p:spTree>
    <p:extLst>
      <p:ext uri="{BB962C8B-B14F-4D97-AF65-F5344CB8AC3E}">
        <p14:creationId xmlns:p14="http://schemas.microsoft.com/office/powerpoint/2010/main" val="3150295767"/>
      </p:ext>
    </p:extLst>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95DE5C77-D054-4035-B550-B22D111B97EE}"/>
              </a:ext>
            </a:extLst>
          </p:cNvPr>
          <p:cNvPicPr>
            <a:picLocks noChangeAspect="1"/>
          </p:cNvPicPr>
          <p:nvPr/>
        </p:nvPicPr>
        <p:blipFill>
          <a:blip r:embed="rId2"/>
          <a:stretch>
            <a:fillRect/>
          </a:stretch>
        </p:blipFill>
        <p:spPr>
          <a:xfrm>
            <a:off x="1935355" y="74645"/>
            <a:ext cx="8020408" cy="5340512"/>
          </a:xfrm>
          <a:prstGeom prst="rect">
            <a:avLst/>
          </a:prstGeom>
        </p:spPr>
      </p:pic>
      <p:sp>
        <p:nvSpPr>
          <p:cNvPr id="2" name="Titel 1"/>
          <p:cNvSpPr>
            <a:spLocks noGrp="1"/>
          </p:cNvSpPr>
          <p:nvPr>
            <p:ph type="title"/>
          </p:nvPr>
        </p:nvSpPr>
        <p:spPr>
          <a:xfrm>
            <a:off x="3954687" y="3309570"/>
            <a:ext cx="3816096" cy="3819017"/>
          </a:xfrm>
        </p:spPr>
        <p:txBody>
          <a:bodyPr>
            <a:normAutofit/>
          </a:bodyPr>
          <a:lstStyle/>
          <a:p>
            <a:pPr algn="ctr"/>
            <a:r>
              <a:rPr lang="de-DE" b="1" dirty="0">
                <a:solidFill>
                  <a:schemeClr val="bg1"/>
                </a:solidFill>
              </a:rPr>
              <a:t>Tag 5:</a:t>
            </a:r>
            <a:br>
              <a:rPr lang="de-DE" b="1" dirty="0">
                <a:solidFill>
                  <a:schemeClr val="bg1"/>
                </a:solidFill>
              </a:rPr>
            </a:br>
            <a:r>
              <a:rPr lang="de-DE" b="1" dirty="0">
                <a:solidFill>
                  <a:schemeClr val="bg1"/>
                </a:solidFill>
              </a:rPr>
              <a:t>Ich bin gesegnet</a:t>
            </a:r>
          </a:p>
        </p:txBody>
      </p:sp>
      <p:pic>
        <p:nvPicPr>
          <p:cNvPr id="6" name="Grafik 5">
            <a:extLst>
              <a:ext uri="{FF2B5EF4-FFF2-40B4-BE49-F238E27FC236}">
                <a16:creationId xmlns:a16="http://schemas.microsoft.com/office/drawing/2014/main" id="{E6DD4054-A858-467D-87A0-A1C063E57571}"/>
              </a:ext>
            </a:extLst>
          </p:cNvPr>
          <p:cNvPicPr>
            <a:picLocks noChangeAspect="1"/>
          </p:cNvPicPr>
          <p:nvPr/>
        </p:nvPicPr>
        <p:blipFill>
          <a:blip r:embed="rId3"/>
          <a:stretch>
            <a:fillRect/>
          </a:stretch>
        </p:blipFill>
        <p:spPr>
          <a:xfrm>
            <a:off x="9498563" y="263769"/>
            <a:ext cx="2469502" cy="1210900"/>
          </a:xfrm>
          <a:prstGeom prst="rect">
            <a:avLst/>
          </a:prstGeom>
        </p:spPr>
      </p:pic>
    </p:spTree>
    <p:extLst>
      <p:ext uri="{BB962C8B-B14F-4D97-AF65-F5344CB8AC3E}">
        <p14:creationId xmlns:p14="http://schemas.microsoft.com/office/powerpoint/2010/main" val="2581224524"/>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74192" y="2517775"/>
            <a:ext cx="10515600" cy="1325563"/>
          </a:xfrm>
        </p:spPr>
        <p:txBody>
          <a:bodyPr>
            <a:normAutofit fontScale="90000"/>
          </a:bodyPr>
          <a:lstStyle/>
          <a:p>
            <a:r>
              <a:rPr lang="de-DE" dirty="0"/>
              <a:t>KGK Jüngere TP</a:t>
            </a:r>
            <a:br>
              <a:rPr lang="de-DE" dirty="0"/>
            </a:br>
            <a:r>
              <a:rPr lang="de-DE" dirty="0"/>
              <a:t>Friedenstaube</a:t>
            </a:r>
            <a:br>
              <a:rPr lang="de-DE" dirty="0"/>
            </a:br>
            <a:r>
              <a:rPr lang="de-DE" dirty="0"/>
              <a:t>M 5-2</a:t>
            </a:r>
          </a:p>
        </p:txBody>
      </p:sp>
      <p:pic>
        <p:nvPicPr>
          <p:cNvPr id="5" name="Grafik 4">
            <a:extLst>
              <a:ext uri="{FF2B5EF4-FFF2-40B4-BE49-F238E27FC236}">
                <a16:creationId xmlns:a16="http://schemas.microsoft.com/office/drawing/2014/main" id="{8F0D6173-1278-4670-BF60-DC090652BC27}"/>
              </a:ext>
            </a:extLst>
          </p:cNvPr>
          <p:cNvPicPr/>
          <p:nvPr/>
        </p:nvPicPr>
        <p:blipFill rotWithShape="1">
          <a:blip r:embed="rId2" cstate="print">
            <a:extLst>
              <a:ext uri="{28A0092B-C50C-407E-A947-70E740481C1C}">
                <a14:useLocalDpi xmlns:a14="http://schemas.microsoft.com/office/drawing/2010/main" val="0"/>
              </a:ext>
            </a:extLst>
          </a:blip>
          <a:srcRect l="15792" r="9919"/>
          <a:stretch/>
        </p:blipFill>
        <p:spPr bwMode="auto">
          <a:xfrm rot="5400000">
            <a:off x="4999474" y="-20395"/>
            <a:ext cx="6858000" cy="689878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79818522"/>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74192" y="2517775"/>
            <a:ext cx="10515600" cy="1325563"/>
          </a:xfrm>
        </p:spPr>
        <p:txBody>
          <a:bodyPr>
            <a:normAutofit/>
          </a:bodyPr>
          <a:lstStyle/>
          <a:p>
            <a:r>
              <a:rPr lang="de-DE" dirty="0"/>
              <a:t>Matzen backen</a:t>
            </a:r>
            <a:br>
              <a:rPr lang="de-DE" dirty="0"/>
            </a:br>
            <a:r>
              <a:rPr lang="de-DE" dirty="0"/>
              <a:t>M 5-5</a:t>
            </a:r>
          </a:p>
        </p:txBody>
      </p:sp>
      <p:sp>
        <p:nvSpPr>
          <p:cNvPr id="5" name="Textfeld 4">
            <a:extLst>
              <a:ext uri="{FF2B5EF4-FFF2-40B4-BE49-F238E27FC236}">
                <a16:creationId xmlns:a16="http://schemas.microsoft.com/office/drawing/2014/main" id="{2FBF4C84-1964-4662-8CDC-8984D97B4970}"/>
              </a:ext>
            </a:extLst>
          </p:cNvPr>
          <p:cNvSpPr txBox="1"/>
          <p:nvPr/>
        </p:nvSpPr>
        <p:spPr>
          <a:xfrm>
            <a:off x="4543972" y="6377615"/>
            <a:ext cx="1552028" cy="369332"/>
          </a:xfrm>
          <a:prstGeom prst="rect">
            <a:avLst/>
          </a:prstGeom>
          <a:noFill/>
        </p:spPr>
        <p:txBody>
          <a:bodyPr wrap="none" rtlCol="0">
            <a:spAutoFit/>
          </a:bodyPr>
          <a:lstStyle/>
          <a:p>
            <a:r>
              <a:rPr lang="de-DE" dirty="0" err="1">
                <a:solidFill>
                  <a:schemeClr val="bg1"/>
                </a:solidFill>
              </a:rPr>
              <a:t>Moosgummmi</a:t>
            </a:r>
            <a:endParaRPr lang="de-DE" dirty="0">
              <a:solidFill>
                <a:schemeClr val="bg1"/>
              </a:solidFill>
            </a:endParaRPr>
          </a:p>
        </p:txBody>
      </p:sp>
      <p:pic>
        <p:nvPicPr>
          <p:cNvPr id="6" name="Grafik 5">
            <a:extLst>
              <a:ext uri="{FF2B5EF4-FFF2-40B4-BE49-F238E27FC236}">
                <a16:creationId xmlns:a16="http://schemas.microsoft.com/office/drawing/2014/main" id="{780C1B52-1517-4CF2-9504-AF47DA323BE3}"/>
              </a:ext>
            </a:extLst>
          </p:cNvPr>
          <p:cNvPicPr/>
          <p:nvPr/>
        </p:nvPicPr>
        <p:blipFill>
          <a:blip r:embed="rId2"/>
          <a:stretch/>
        </p:blipFill>
        <p:spPr bwMode="auto">
          <a:xfrm rot="16199969">
            <a:off x="5263059" y="-204623"/>
            <a:ext cx="5559821" cy="6997944"/>
          </a:xfrm>
          <a:prstGeom prst="rect">
            <a:avLst/>
          </a:prstGeom>
        </p:spPr>
      </p:pic>
    </p:spTree>
    <p:extLst>
      <p:ext uri="{BB962C8B-B14F-4D97-AF65-F5344CB8AC3E}">
        <p14:creationId xmlns:p14="http://schemas.microsoft.com/office/powerpoint/2010/main" val="1331145211"/>
      </p:ext>
    </p:extLst>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1567293" y="4616220"/>
            <a:ext cx="10515600" cy="1325563"/>
          </a:xfrm>
        </p:spPr>
        <p:txBody>
          <a:bodyPr>
            <a:normAutofit/>
          </a:bodyPr>
          <a:lstStyle/>
          <a:p>
            <a:r>
              <a:rPr lang="de-DE" dirty="0"/>
              <a:t>Kaleidoskop </a:t>
            </a:r>
          </a:p>
        </p:txBody>
      </p:sp>
      <p:sp>
        <p:nvSpPr>
          <p:cNvPr id="5" name="Textfeld 4">
            <a:extLst>
              <a:ext uri="{FF2B5EF4-FFF2-40B4-BE49-F238E27FC236}">
                <a16:creationId xmlns:a16="http://schemas.microsoft.com/office/drawing/2014/main" id="{2FBF4C84-1964-4662-8CDC-8984D97B4970}"/>
              </a:ext>
            </a:extLst>
          </p:cNvPr>
          <p:cNvSpPr txBox="1"/>
          <p:nvPr/>
        </p:nvSpPr>
        <p:spPr>
          <a:xfrm>
            <a:off x="4543972" y="6377615"/>
            <a:ext cx="1552028" cy="369332"/>
          </a:xfrm>
          <a:prstGeom prst="rect">
            <a:avLst/>
          </a:prstGeom>
          <a:noFill/>
        </p:spPr>
        <p:txBody>
          <a:bodyPr wrap="none" rtlCol="0">
            <a:spAutoFit/>
          </a:bodyPr>
          <a:lstStyle/>
          <a:p>
            <a:r>
              <a:rPr lang="de-DE" dirty="0" err="1">
                <a:solidFill>
                  <a:schemeClr val="bg1"/>
                </a:solidFill>
              </a:rPr>
              <a:t>Moosgummmi</a:t>
            </a:r>
            <a:endParaRPr lang="de-DE" dirty="0">
              <a:solidFill>
                <a:schemeClr val="bg1"/>
              </a:solidFill>
            </a:endParaRPr>
          </a:p>
        </p:txBody>
      </p:sp>
      <p:pic>
        <p:nvPicPr>
          <p:cNvPr id="4" name="Grafik 3">
            <a:extLst>
              <a:ext uri="{FF2B5EF4-FFF2-40B4-BE49-F238E27FC236}">
                <a16:creationId xmlns:a16="http://schemas.microsoft.com/office/drawing/2014/main" id="{72F6120B-B57D-4D0A-9DAE-ACD82BC02AD0}"/>
              </a:ext>
            </a:extLst>
          </p:cNvPr>
          <p:cNvPicPr>
            <a:picLocks noChangeAspect="1"/>
          </p:cNvPicPr>
          <p:nvPr/>
        </p:nvPicPr>
        <p:blipFill>
          <a:blip r:embed="rId2"/>
          <a:stretch>
            <a:fillRect/>
          </a:stretch>
        </p:blipFill>
        <p:spPr>
          <a:xfrm>
            <a:off x="177264" y="216420"/>
            <a:ext cx="6129998" cy="4221495"/>
          </a:xfrm>
          <a:prstGeom prst="rect">
            <a:avLst/>
          </a:prstGeom>
        </p:spPr>
      </p:pic>
      <p:pic>
        <p:nvPicPr>
          <p:cNvPr id="8" name="Grafik 7">
            <a:extLst>
              <a:ext uri="{FF2B5EF4-FFF2-40B4-BE49-F238E27FC236}">
                <a16:creationId xmlns:a16="http://schemas.microsoft.com/office/drawing/2014/main" id="{FF1F09AA-6005-4D9C-8F0D-8B37AD748D70}"/>
              </a:ext>
            </a:extLst>
          </p:cNvPr>
          <p:cNvPicPr>
            <a:picLocks noChangeAspect="1"/>
          </p:cNvPicPr>
          <p:nvPr/>
        </p:nvPicPr>
        <p:blipFill>
          <a:blip r:embed="rId3"/>
          <a:stretch>
            <a:fillRect/>
          </a:stretch>
        </p:blipFill>
        <p:spPr>
          <a:xfrm>
            <a:off x="6341260" y="2783492"/>
            <a:ext cx="5673476" cy="3778789"/>
          </a:xfrm>
          <a:prstGeom prst="rect">
            <a:avLst/>
          </a:prstGeom>
        </p:spPr>
      </p:pic>
      <p:sp>
        <p:nvSpPr>
          <p:cNvPr id="9" name="Titel 1">
            <a:extLst>
              <a:ext uri="{FF2B5EF4-FFF2-40B4-BE49-F238E27FC236}">
                <a16:creationId xmlns:a16="http://schemas.microsoft.com/office/drawing/2014/main" id="{B60040C8-2B99-4C77-BD83-40EDE181873F}"/>
              </a:ext>
            </a:extLst>
          </p:cNvPr>
          <p:cNvSpPr txBox="1">
            <a:spLocks/>
          </p:cNvSpPr>
          <p:nvPr/>
        </p:nvSpPr>
        <p:spPr>
          <a:xfrm>
            <a:off x="1567293" y="511824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1400" dirty="0"/>
              <a:t>Fotos von canva.com</a:t>
            </a:r>
            <a:r>
              <a:rPr lang="de-DE" dirty="0"/>
              <a:t> </a:t>
            </a:r>
          </a:p>
        </p:txBody>
      </p:sp>
    </p:spTree>
    <p:extLst>
      <p:ext uri="{BB962C8B-B14F-4D97-AF65-F5344CB8AC3E}">
        <p14:creationId xmlns:p14="http://schemas.microsoft.com/office/powerpoint/2010/main" val="999163556"/>
      </p:ext>
    </p:extLst>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74192" y="2517775"/>
            <a:ext cx="10515600" cy="1325563"/>
          </a:xfrm>
        </p:spPr>
        <p:txBody>
          <a:bodyPr>
            <a:normAutofit/>
          </a:bodyPr>
          <a:lstStyle/>
          <a:p>
            <a:r>
              <a:rPr lang="de-DE" dirty="0"/>
              <a:t>Hand-Herz-Karte</a:t>
            </a:r>
            <a:br>
              <a:rPr lang="de-DE" dirty="0"/>
            </a:br>
            <a:r>
              <a:rPr lang="de-DE" dirty="0"/>
              <a:t>M 5-6</a:t>
            </a:r>
          </a:p>
        </p:txBody>
      </p:sp>
      <p:sp>
        <p:nvSpPr>
          <p:cNvPr id="5" name="Textfeld 4">
            <a:extLst>
              <a:ext uri="{FF2B5EF4-FFF2-40B4-BE49-F238E27FC236}">
                <a16:creationId xmlns:a16="http://schemas.microsoft.com/office/drawing/2014/main" id="{2FBF4C84-1964-4662-8CDC-8984D97B4970}"/>
              </a:ext>
            </a:extLst>
          </p:cNvPr>
          <p:cNvSpPr txBox="1"/>
          <p:nvPr/>
        </p:nvSpPr>
        <p:spPr>
          <a:xfrm>
            <a:off x="4543972" y="6377615"/>
            <a:ext cx="1552028" cy="369332"/>
          </a:xfrm>
          <a:prstGeom prst="rect">
            <a:avLst/>
          </a:prstGeom>
          <a:noFill/>
        </p:spPr>
        <p:txBody>
          <a:bodyPr wrap="none" rtlCol="0">
            <a:spAutoFit/>
          </a:bodyPr>
          <a:lstStyle/>
          <a:p>
            <a:r>
              <a:rPr lang="de-DE" dirty="0" err="1">
                <a:solidFill>
                  <a:schemeClr val="bg1"/>
                </a:solidFill>
              </a:rPr>
              <a:t>Moosgummmi</a:t>
            </a:r>
            <a:endParaRPr lang="de-DE" dirty="0">
              <a:solidFill>
                <a:schemeClr val="bg1"/>
              </a:solidFill>
            </a:endParaRPr>
          </a:p>
        </p:txBody>
      </p:sp>
      <p:pic>
        <p:nvPicPr>
          <p:cNvPr id="7" name="Grafik 6">
            <a:extLst>
              <a:ext uri="{FF2B5EF4-FFF2-40B4-BE49-F238E27FC236}">
                <a16:creationId xmlns:a16="http://schemas.microsoft.com/office/drawing/2014/main" id="{982403F3-3D39-45BE-88CF-69C2B922BAE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6098" y="713869"/>
            <a:ext cx="5957207" cy="5304375"/>
          </a:xfrm>
          <a:prstGeom prst="rect">
            <a:avLst/>
          </a:prstGeom>
          <a:noFill/>
          <a:ln>
            <a:noFill/>
          </a:ln>
        </p:spPr>
      </p:pic>
    </p:spTree>
    <p:extLst>
      <p:ext uri="{BB962C8B-B14F-4D97-AF65-F5344CB8AC3E}">
        <p14:creationId xmlns:p14="http://schemas.microsoft.com/office/powerpoint/2010/main" val="1154579732"/>
      </p:ext>
    </p:extLst>
  </p:cSld>
  <p:clrMapOvr>
    <a:masterClrMapping/>
  </p:clrMapOvr>
  <p:transition spd="med">
    <p:pull/>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74192" y="2517775"/>
            <a:ext cx="10515600" cy="1325563"/>
          </a:xfrm>
        </p:spPr>
        <p:txBody>
          <a:bodyPr>
            <a:normAutofit fontScale="90000"/>
          </a:bodyPr>
          <a:lstStyle/>
          <a:p>
            <a:r>
              <a:rPr lang="de-DE" dirty="0"/>
              <a:t>Freundschaftsbänder </a:t>
            </a:r>
            <a:br>
              <a:rPr lang="de-DE" dirty="0"/>
            </a:br>
            <a:r>
              <a:rPr lang="de-DE" dirty="0"/>
              <a:t>filzen</a:t>
            </a:r>
            <a:br>
              <a:rPr lang="de-DE" dirty="0"/>
            </a:br>
            <a:r>
              <a:rPr lang="de-DE" dirty="0"/>
              <a:t>M 5-7</a:t>
            </a:r>
          </a:p>
        </p:txBody>
      </p:sp>
      <p:sp>
        <p:nvSpPr>
          <p:cNvPr id="5" name="Textfeld 4">
            <a:extLst>
              <a:ext uri="{FF2B5EF4-FFF2-40B4-BE49-F238E27FC236}">
                <a16:creationId xmlns:a16="http://schemas.microsoft.com/office/drawing/2014/main" id="{2FBF4C84-1964-4662-8CDC-8984D97B4970}"/>
              </a:ext>
            </a:extLst>
          </p:cNvPr>
          <p:cNvSpPr txBox="1"/>
          <p:nvPr/>
        </p:nvSpPr>
        <p:spPr>
          <a:xfrm>
            <a:off x="4543972" y="6377615"/>
            <a:ext cx="1552028" cy="369332"/>
          </a:xfrm>
          <a:prstGeom prst="rect">
            <a:avLst/>
          </a:prstGeom>
          <a:noFill/>
        </p:spPr>
        <p:txBody>
          <a:bodyPr wrap="none" rtlCol="0">
            <a:spAutoFit/>
          </a:bodyPr>
          <a:lstStyle/>
          <a:p>
            <a:r>
              <a:rPr lang="de-DE" dirty="0" err="1">
                <a:solidFill>
                  <a:schemeClr val="bg1"/>
                </a:solidFill>
              </a:rPr>
              <a:t>Moosgummmi</a:t>
            </a:r>
            <a:endParaRPr lang="de-DE" dirty="0">
              <a:solidFill>
                <a:schemeClr val="bg1"/>
              </a:solidFill>
            </a:endParaRPr>
          </a:p>
        </p:txBody>
      </p:sp>
      <p:pic>
        <p:nvPicPr>
          <p:cNvPr id="6" name="Grafik 5">
            <a:extLst>
              <a:ext uri="{FF2B5EF4-FFF2-40B4-BE49-F238E27FC236}">
                <a16:creationId xmlns:a16="http://schemas.microsoft.com/office/drawing/2014/main" id="{96CAF9D5-D8A1-42B5-A299-F0A74B95B25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5567996" y="269250"/>
            <a:ext cx="5367481" cy="6477697"/>
          </a:xfrm>
          <a:prstGeom prst="rect">
            <a:avLst/>
          </a:prstGeom>
          <a:noFill/>
          <a:ln>
            <a:noFill/>
          </a:ln>
        </p:spPr>
      </p:pic>
    </p:spTree>
    <p:extLst>
      <p:ext uri="{BB962C8B-B14F-4D97-AF65-F5344CB8AC3E}">
        <p14:creationId xmlns:p14="http://schemas.microsoft.com/office/powerpoint/2010/main" val="2634157789"/>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dirty="0"/>
          </a:p>
        </p:txBody>
      </p:sp>
      <p:sp>
        <p:nvSpPr>
          <p:cNvPr id="3" name="Untertitel 2"/>
          <p:cNvSpPr>
            <a:spLocks noGrp="1"/>
          </p:cNvSpPr>
          <p:nvPr>
            <p:ph type="subTitle" idx="1"/>
          </p:nvPr>
        </p:nvSpPr>
        <p:spPr/>
        <p:txBody>
          <a:bodyPr/>
          <a:lstStyle/>
          <a:p>
            <a:endParaRPr lang="de-DE"/>
          </a:p>
        </p:txBody>
      </p:sp>
      <p:pic>
        <p:nvPicPr>
          <p:cNvPr id="6" name="Grafik 5">
            <a:extLst>
              <a:ext uri="{FF2B5EF4-FFF2-40B4-BE49-F238E27FC236}">
                <a16:creationId xmlns:a16="http://schemas.microsoft.com/office/drawing/2014/main" id="{89E0269A-8284-49C3-A0A3-28F654C92412}"/>
              </a:ext>
            </a:extLst>
          </p:cNvPr>
          <p:cNvPicPr>
            <a:picLocks noChangeAspect="1"/>
          </p:cNvPicPr>
          <p:nvPr/>
        </p:nvPicPr>
        <p:blipFill>
          <a:blip r:embed="rId2">
            <a:clrChange>
              <a:clrFrom>
                <a:srgbClr val="0D3376"/>
              </a:clrFrom>
              <a:clrTo>
                <a:srgbClr val="0D3376">
                  <a:alpha val="0"/>
                </a:srgbClr>
              </a:clrTo>
            </a:clrChange>
          </a:blip>
          <a:stretch>
            <a:fillRect/>
          </a:stretch>
        </p:blipFill>
        <p:spPr>
          <a:xfrm>
            <a:off x="1399360" y="194149"/>
            <a:ext cx="9144000" cy="6469702"/>
          </a:xfrm>
          <a:prstGeom prst="rect">
            <a:avLst/>
          </a:prstGeom>
        </p:spPr>
      </p:pic>
      <p:pic>
        <p:nvPicPr>
          <p:cNvPr id="9" name="Grafik 8">
            <a:extLst>
              <a:ext uri="{FF2B5EF4-FFF2-40B4-BE49-F238E27FC236}">
                <a16:creationId xmlns:a16="http://schemas.microsoft.com/office/drawing/2014/main" id="{E9E85D6B-56A2-47CC-9670-82A38F84D902}"/>
              </a:ext>
            </a:extLst>
          </p:cNvPr>
          <p:cNvPicPr>
            <a:picLocks noChangeAspect="1"/>
          </p:cNvPicPr>
          <p:nvPr/>
        </p:nvPicPr>
        <p:blipFill>
          <a:blip r:embed="rId3"/>
          <a:stretch>
            <a:fillRect/>
          </a:stretch>
        </p:blipFill>
        <p:spPr>
          <a:xfrm>
            <a:off x="2424113" y="5907811"/>
            <a:ext cx="1390844" cy="304843"/>
          </a:xfrm>
          <a:prstGeom prst="rect">
            <a:avLst/>
          </a:prstGeom>
        </p:spPr>
      </p:pic>
    </p:spTree>
    <p:extLst>
      <p:ext uri="{BB962C8B-B14F-4D97-AF65-F5344CB8AC3E}">
        <p14:creationId xmlns:p14="http://schemas.microsoft.com/office/powerpoint/2010/main" val="2544328219"/>
      </p:ext>
    </p:extLst>
  </p:cSld>
  <p:clrMapOvr>
    <a:masterClrMapping/>
  </p:clrMapOvr>
  <p:transition spd="med">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B493D4-45CE-440C-A2AF-253ECEBDDC48}"/>
              </a:ext>
            </a:extLst>
          </p:cNvPr>
          <p:cNvSpPr>
            <a:spLocks noGrp="1"/>
          </p:cNvSpPr>
          <p:nvPr>
            <p:ph type="title"/>
          </p:nvPr>
        </p:nvSpPr>
        <p:spPr/>
        <p:txBody>
          <a:bodyPr>
            <a:noAutofit/>
          </a:bodyPr>
          <a:lstStyle/>
          <a:p>
            <a:r>
              <a:rPr lang="de-DE" sz="4000" dirty="0"/>
              <a:t>Online Fortbildung</a:t>
            </a:r>
            <a:endParaRPr lang="en-US" sz="4000" dirty="0"/>
          </a:p>
        </p:txBody>
      </p:sp>
      <p:sp>
        <p:nvSpPr>
          <p:cNvPr id="3" name="Inhaltsplatzhalter 2">
            <a:extLst>
              <a:ext uri="{FF2B5EF4-FFF2-40B4-BE49-F238E27FC236}">
                <a16:creationId xmlns:a16="http://schemas.microsoft.com/office/drawing/2014/main" id="{50BD8057-90D6-4F56-B54B-CCBC640D80B7}"/>
              </a:ext>
            </a:extLst>
          </p:cNvPr>
          <p:cNvSpPr>
            <a:spLocks noGrp="1"/>
          </p:cNvSpPr>
          <p:nvPr>
            <p:ph idx="1"/>
          </p:nvPr>
        </p:nvSpPr>
        <p:spPr/>
        <p:txBody>
          <a:bodyPr>
            <a:normAutofit fontScale="92500" lnSpcReduction="10000"/>
          </a:bodyPr>
          <a:lstStyle/>
          <a:p>
            <a:r>
              <a:rPr lang="en-US" dirty="0"/>
              <a:t>08. </a:t>
            </a:r>
            <a:r>
              <a:rPr lang="en-US" dirty="0" err="1"/>
              <a:t>Juni</a:t>
            </a:r>
            <a:r>
              <a:rPr lang="en-US" dirty="0"/>
              <a:t> 2026 | Montag | 19:00 </a:t>
            </a:r>
            <a:r>
              <a:rPr lang="en-US" dirty="0" err="1"/>
              <a:t>Uhr</a:t>
            </a:r>
            <a:r>
              <a:rPr lang="en-US" dirty="0"/>
              <a:t> | </a:t>
            </a:r>
            <a:r>
              <a:rPr lang="en-US" dirty="0" err="1"/>
              <a:t>Überregionale</a:t>
            </a:r>
            <a:r>
              <a:rPr lang="en-US" dirty="0"/>
              <a:t> </a:t>
            </a:r>
            <a:r>
              <a:rPr lang="en-US" dirty="0" err="1"/>
              <a:t>Veranstaltungen</a:t>
            </a:r>
            <a:br>
              <a:rPr lang="en-US" dirty="0"/>
            </a:br>
            <a:br>
              <a:rPr lang="en-US" dirty="0"/>
            </a:br>
            <a:r>
              <a:rPr lang="en-US" dirty="0"/>
              <a:t>PD Dr. Christian Schramm, Hannover</a:t>
            </a:r>
            <a:br>
              <a:rPr lang="en-US" dirty="0"/>
            </a:br>
            <a:r>
              <a:rPr lang="en-US" dirty="0"/>
              <a:t>Moderation: Daniel Heinze, Leipzig</a:t>
            </a:r>
            <a:br>
              <a:rPr lang="en-US" dirty="0"/>
            </a:br>
            <a:br>
              <a:rPr lang="en-US" dirty="0"/>
            </a:br>
            <a:r>
              <a:rPr lang="en-US" dirty="0"/>
              <a:t>Mensch </a:t>
            </a:r>
            <a:r>
              <a:rPr lang="en-US" dirty="0" err="1"/>
              <a:t>Mose</a:t>
            </a:r>
            <a:r>
              <a:rPr lang="en-US" dirty="0"/>
              <a:t>, </a:t>
            </a:r>
            <a:r>
              <a:rPr lang="en-US" dirty="0" err="1"/>
              <a:t>beweg</a:t>
            </a:r>
            <a:r>
              <a:rPr lang="en-US" dirty="0"/>
              <a:t> dich!</a:t>
            </a:r>
            <a:br>
              <a:rPr lang="en-US" dirty="0"/>
            </a:br>
            <a:r>
              <a:rPr lang="en-US" dirty="0" err="1"/>
              <a:t>Biblische</a:t>
            </a:r>
            <a:r>
              <a:rPr lang="en-US" dirty="0"/>
              <a:t> </a:t>
            </a:r>
            <a:r>
              <a:rPr lang="en-US" dirty="0" err="1"/>
              <a:t>Hintergründe</a:t>
            </a:r>
            <a:r>
              <a:rPr lang="en-US" dirty="0"/>
              <a:t> </a:t>
            </a:r>
            <a:r>
              <a:rPr lang="en-US" dirty="0" err="1"/>
              <a:t>zur</a:t>
            </a:r>
            <a:r>
              <a:rPr lang="en-US" dirty="0"/>
              <a:t> </a:t>
            </a:r>
            <a:r>
              <a:rPr lang="en-US" dirty="0" err="1"/>
              <a:t>Religiösen</a:t>
            </a:r>
            <a:r>
              <a:rPr lang="en-US" dirty="0"/>
              <a:t> Kinderwoche 2026</a:t>
            </a:r>
            <a:br>
              <a:rPr lang="en-US" dirty="0"/>
            </a:br>
            <a:r>
              <a:rPr lang="de-DE" dirty="0"/>
              <a:t>Der Abend beginnt mit einem lebendigen, dialogischen Interview zwischen Daniel Heinze und Dr. Christian Schramm. Darin erschließt Dr. Schramm Hintergründe der biblischen Erzählung und gibt zugleich spirituelle Impulse für unser Leben hier und jetzt. Im Anschluss besteht die Möglichkeit zum Austausch und Gespräch.</a:t>
            </a:r>
          </a:p>
          <a:p>
            <a:r>
              <a:rPr lang="de-DE" dirty="0"/>
              <a:t>Keine RKW Einführungsveranstaltung</a:t>
            </a:r>
            <a:endParaRPr lang="en-US" dirty="0"/>
          </a:p>
        </p:txBody>
      </p:sp>
    </p:spTree>
    <p:extLst>
      <p:ext uri="{BB962C8B-B14F-4D97-AF65-F5344CB8AC3E}">
        <p14:creationId xmlns:p14="http://schemas.microsoft.com/office/powerpoint/2010/main" val="1912933636"/>
      </p:ext>
    </p:extLst>
  </p:cSld>
  <p:clrMapOvr>
    <a:masterClrMapping/>
  </p:clrMapOvr>
  <p:transition spd="med">
    <p:pull/>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263769"/>
            <a:ext cx="9144000" cy="986647"/>
          </a:xfrm>
          <a:solidFill>
            <a:schemeClr val="tx1"/>
          </a:solidFill>
        </p:spPr>
        <p:txBody>
          <a:bodyPr>
            <a:normAutofit/>
          </a:bodyPr>
          <a:lstStyle/>
          <a:p>
            <a:pPr algn="ctr"/>
            <a:r>
              <a:rPr lang="de-DE" sz="2600" b="1" dirty="0">
                <a:solidFill>
                  <a:schemeClr val="bg1"/>
                </a:solidFill>
                <a:ea typeface="Calibri" panose="020F0502020204030204" pitchFamily="34" charset="0"/>
                <a:cs typeface="Calibri" panose="020F0502020204030204" pitchFamily="34" charset="0"/>
              </a:rPr>
              <a:t>save </a:t>
            </a:r>
            <a:r>
              <a:rPr lang="de-DE" sz="2600" b="1" dirty="0" err="1">
                <a:solidFill>
                  <a:schemeClr val="bg1"/>
                </a:solidFill>
                <a:ea typeface="Calibri" panose="020F0502020204030204" pitchFamily="34" charset="0"/>
                <a:cs typeface="Calibri" panose="020F0502020204030204" pitchFamily="34" charset="0"/>
              </a:rPr>
              <a:t>the</a:t>
            </a:r>
            <a:r>
              <a:rPr lang="de-DE" sz="2600" b="1" dirty="0">
                <a:solidFill>
                  <a:schemeClr val="bg1"/>
                </a:solidFill>
                <a:ea typeface="Calibri" panose="020F0502020204030204" pitchFamily="34" charset="0"/>
                <a:cs typeface="Calibri" panose="020F0502020204030204" pitchFamily="34" charset="0"/>
              </a:rPr>
              <a:t> date </a:t>
            </a:r>
          </a:p>
        </p:txBody>
      </p:sp>
      <p:sp>
        <p:nvSpPr>
          <p:cNvPr id="3" name="Untertitel 2">
            <a:extLst>
              <a:ext uri="{FF2B5EF4-FFF2-40B4-BE49-F238E27FC236}">
                <a16:creationId xmlns:a16="http://schemas.microsoft.com/office/drawing/2014/main" id="{80D803CB-65E4-4126-8F4F-2B581A986006}"/>
              </a:ext>
            </a:extLst>
          </p:cNvPr>
          <p:cNvSpPr>
            <a:spLocks noGrp="1"/>
          </p:cNvSpPr>
          <p:nvPr>
            <p:ph type="subTitle" idx="1"/>
          </p:nvPr>
        </p:nvSpPr>
        <p:spPr>
          <a:xfrm>
            <a:off x="1524000" y="1250415"/>
            <a:ext cx="9144000" cy="5075739"/>
          </a:xfrm>
        </p:spPr>
        <p:txBody>
          <a:bodyPr>
            <a:normAutofit fontScale="92500" lnSpcReduction="20000"/>
          </a:bodyPr>
          <a:lstStyle/>
          <a:p>
            <a:r>
              <a:rPr lang="de-DE" sz="2800" b="1" dirty="0">
                <a:solidFill>
                  <a:schemeClr val="bg1"/>
                </a:solidFill>
                <a:effectLst/>
                <a:latin typeface="+mj-lt"/>
                <a:ea typeface="Calibri" panose="020F0502020204030204" pitchFamily="34" charset="0"/>
                <a:cs typeface="Calibri" panose="020F0502020204030204" pitchFamily="34" charset="0"/>
              </a:rPr>
              <a:t>Fortbildung „Glaube und Bewegung“</a:t>
            </a:r>
          </a:p>
          <a:p>
            <a:br>
              <a:rPr lang="de-DE" sz="2800" dirty="0">
                <a:solidFill>
                  <a:schemeClr val="bg1"/>
                </a:solidFill>
                <a:effectLst/>
                <a:latin typeface="+mj-lt"/>
                <a:ea typeface="Calibri" panose="020F0502020204030204" pitchFamily="34" charset="0"/>
                <a:cs typeface="Calibri" panose="020F0502020204030204" pitchFamily="34" charset="0"/>
              </a:rPr>
            </a:br>
            <a:r>
              <a:rPr lang="de-DE" sz="2800" dirty="0">
                <a:solidFill>
                  <a:schemeClr val="bg1"/>
                </a:solidFill>
                <a:effectLst/>
                <a:latin typeface="+mj-lt"/>
                <a:ea typeface="Calibri" panose="020F0502020204030204" pitchFamily="34" charset="0"/>
                <a:cs typeface="Calibri" panose="020F0502020204030204" pitchFamily="34" charset="0"/>
              </a:rPr>
              <a:t>Samstag, 23. Januar 2027 im Augustinerkloster Erfurt</a:t>
            </a:r>
          </a:p>
          <a:p>
            <a:r>
              <a:rPr lang="de-DE" sz="2800" dirty="0">
                <a:solidFill>
                  <a:schemeClr val="bg1"/>
                </a:solidFill>
                <a:effectLst/>
                <a:latin typeface="+mj-lt"/>
                <a:ea typeface="Calibri" panose="020F0502020204030204" pitchFamily="34" charset="0"/>
                <a:cs typeface="Calibri" panose="020F0502020204030204" pitchFamily="34" charset="0"/>
              </a:rPr>
              <a:t>Die Teilnahme ist kostenfrei, Fahrtkosten werden erstattet.</a:t>
            </a:r>
            <a:br>
              <a:rPr lang="de-DE" sz="2800" dirty="0">
                <a:solidFill>
                  <a:schemeClr val="bg1"/>
                </a:solidFill>
                <a:effectLst/>
                <a:latin typeface="+mj-lt"/>
                <a:ea typeface="Calibri" panose="020F0502020204030204" pitchFamily="34" charset="0"/>
                <a:cs typeface="Calibri" panose="020F0502020204030204" pitchFamily="34" charset="0"/>
              </a:rPr>
            </a:br>
            <a:r>
              <a:rPr lang="de-DE" sz="2800" dirty="0">
                <a:solidFill>
                  <a:schemeClr val="bg1"/>
                </a:solidFill>
                <a:effectLst/>
                <a:latin typeface="+mj-lt"/>
                <a:ea typeface="Calibri" panose="020F0502020204030204" pitchFamily="34" charset="0"/>
                <a:cs typeface="Calibri" panose="020F0502020204030204" pitchFamily="34" charset="0"/>
              </a:rPr>
              <a:t>Referentin: Elisabeth Buck, Bamberg</a:t>
            </a:r>
          </a:p>
          <a:p>
            <a:pPr marL="342900" lvl="0" indent="-342900">
              <a:buSzPts val="1000"/>
              <a:buFont typeface="Symbol" panose="05050102010706020507" pitchFamily="18" charset="2"/>
              <a:buChar char=""/>
              <a:tabLst>
                <a:tab pos="457200" algn="l"/>
              </a:tabLst>
            </a:pPr>
            <a:r>
              <a:rPr lang="de-DE" sz="2800" dirty="0">
                <a:solidFill>
                  <a:schemeClr val="bg1"/>
                </a:solidFill>
                <a:effectLst/>
                <a:latin typeface="+mj-lt"/>
                <a:ea typeface="Times New Roman" panose="02020603050405020304" pitchFamily="18" charset="0"/>
                <a:cs typeface="Calibri" panose="020F0502020204030204" pitchFamily="34" charset="0"/>
              </a:rPr>
              <a:t>Bewegung und Körperwahrnehmung als Zugänge zu Glauben, Spiritualität, biblischen Geschichten und religiöser Symbolik</a:t>
            </a:r>
            <a:endParaRPr lang="de-DE" sz="2800" dirty="0">
              <a:solidFill>
                <a:schemeClr val="bg1"/>
              </a:solidFill>
              <a:effectLst/>
              <a:latin typeface="+mj-lt"/>
              <a:ea typeface="Calibri" panose="020F0502020204030204" pitchFamily="34" charset="0"/>
              <a:cs typeface="Calibri" panose="020F0502020204030204" pitchFamily="34" charset="0"/>
            </a:endParaRPr>
          </a:p>
          <a:p>
            <a:pPr marL="342900" lvl="0" indent="-342900">
              <a:buSzPts val="1000"/>
              <a:buFont typeface="Symbol" panose="05050102010706020507" pitchFamily="18" charset="2"/>
              <a:buChar char=""/>
              <a:tabLst>
                <a:tab pos="457200" algn="l"/>
              </a:tabLst>
            </a:pPr>
            <a:r>
              <a:rPr lang="de-DE" sz="2800" dirty="0">
                <a:solidFill>
                  <a:schemeClr val="bg1"/>
                </a:solidFill>
                <a:effectLst/>
                <a:latin typeface="+mj-lt"/>
                <a:ea typeface="Times New Roman" panose="02020603050405020304" pitchFamily="18" charset="0"/>
                <a:cs typeface="Calibri" panose="020F0502020204030204" pitchFamily="34" charset="0"/>
              </a:rPr>
              <a:t>Ganzheitliches und erfahrungsorientiertes religiöses Lernen</a:t>
            </a:r>
            <a:endParaRPr lang="de-DE" sz="2800" dirty="0">
              <a:solidFill>
                <a:schemeClr val="bg1"/>
              </a:solidFill>
              <a:effectLst/>
              <a:latin typeface="+mj-lt"/>
              <a:ea typeface="Calibri" panose="020F0502020204030204" pitchFamily="34" charset="0"/>
              <a:cs typeface="Calibri" panose="020F0502020204030204" pitchFamily="34" charset="0"/>
            </a:endParaRPr>
          </a:p>
          <a:p>
            <a:pPr marL="342900" lvl="0" indent="-342900">
              <a:buSzPts val="1000"/>
              <a:buFont typeface="Symbol" panose="05050102010706020507" pitchFamily="18" charset="2"/>
              <a:buChar char=""/>
              <a:tabLst>
                <a:tab pos="457200" algn="l"/>
              </a:tabLst>
            </a:pPr>
            <a:r>
              <a:rPr lang="de-DE" sz="2800" dirty="0">
                <a:solidFill>
                  <a:schemeClr val="bg1"/>
                </a:solidFill>
                <a:effectLst/>
                <a:latin typeface="+mj-lt"/>
                <a:ea typeface="Times New Roman" panose="02020603050405020304" pitchFamily="18" charset="0"/>
                <a:cs typeface="Calibri" panose="020F0502020204030204" pitchFamily="34" charset="0"/>
              </a:rPr>
              <a:t>Praxisnahe Bewegungsübungen und methodische Impulse für die RKW-Arbeit</a:t>
            </a:r>
            <a:endParaRPr lang="de-DE" sz="2800" dirty="0">
              <a:solidFill>
                <a:schemeClr val="bg1"/>
              </a:solidFill>
              <a:effectLst/>
              <a:latin typeface="+mj-lt"/>
              <a:ea typeface="Calibri" panose="020F0502020204030204" pitchFamily="34" charset="0"/>
              <a:cs typeface="Calibri" panose="020F0502020204030204" pitchFamily="34" charset="0"/>
            </a:endParaRPr>
          </a:p>
          <a:p>
            <a:pPr marL="342900" lvl="0" indent="-342900">
              <a:buSzPts val="1000"/>
              <a:buFont typeface="Symbol" panose="05050102010706020507" pitchFamily="18" charset="2"/>
              <a:buChar char=""/>
              <a:tabLst>
                <a:tab pos="457200" algn="l"/>
              </a:tabLst>
            </a:pPr>
            <a:r>
              <a:rPr lang="de-DE" sz="2800" dirty="0">
                <a:solidFill>
                  <a:schemeClr val="bg1"/>
                </a:solidFill>
                <a:effectLst/>
                <a:latin typeface="+mj-lt"/>
                <a:ea typeface="Times New Roman" panose="02020603050405020304" pitchFamily="18" charset="0"/>
                <a:cs typeface="Calibri" panose="020F0502020204030204" pitchFamily="34" charset="0"/>
              </a:rPr>
              <a:t>Austausch, Reflexion und Transfer in die eigene Praxis</a:t>
            </a:r>
            <a:endParaRPr lang="de-DE" sz="2800" dirty="0">
              <a:solidFill>
                <a:schemeClr val="bg1"/>
              </a:solidFill>
              <a:effectLst/>
              <a:latin typeface="+mj-lt"/>
              <a:ea typeface="Calibri" panose="020F0502020204030204" pitchFamily="34" charset="0"/>
              <a:cs typeface="Calibri" panose="020F0502020204030204" pitchFamily="34" charset="0"/>
            </a:endParaRPr>
          </a:p>
          <a:p>
            <a:r>
              <a:rPr lang="de-DE" sz="2800" dirty="0">
                <a:solidFill>
                  <a:schemeClr val="bg1"/>
                </a:solidFill>
                <a:effectLst/>
                <a:latin typeface="+mj-lt"/>
                <a:ea typeface="Calibri" panose="020F0502020204030204" pitchFamily="34" charset="0"/>
                <a:cs typeface="Calibri" panose="020F0502020204030204" pitchFamily="34" charset="0"/>
              </a:rPr>
              <a:t>Anmeldungen für die Fortbildung sind ab Herbst möglich. Nähere Informationen folgen rechtzeitig.</a:t>
            </a:r>
          </a:p>
          <a:p>
            <a:endParaRPr lang="de-DE" dirty="0"/>
          </a:p>
        </p:txBody>
      </p:sp>
      <p:pic>
        <p:nvPicPr>
          <p:cNvPr id="6" name="Grafik 5">
            <a:extLst>
              <a:ext uri="{FF2B5EF4-FFF2-40B4-BE49-F238E27FC236}">
                <a16:creationId xmlns:a16="http://schemas.microsoft.com/office/drawing/2014/main" id="{60B4DAFE-76E1-4AFC-98DC-FB3C9543519B}"/>
              </a:ext>
            </a:extLst>
          </p:cNvPr>
          <p:cNvPicPr>
            <a:picLocks noChangeAspect="1"/>
          </p:cNvPicPr>
          <p:nvPr/>
        </p:nvPicPr>
        <p:blipFill>
          <a:blip r:embed="rId2"/>
          <a:stretch>
            <a:fillRect/>
          </a:stretch>
        </p:blipFill>
        <p:spPr>
          <a:xfrm>
            <a:off x="9498563" y="263769"/>
            <a:ext cx="2469502" cy="1210900"/>
          </a:xfrm>
          <a:prstGeom prst="rect">
            <a:avLst/>
          </a:prstGeom>
        </p:spPr>
      </p:pic>
    </p:spTree>
    <p:extLst>
      <p:ext uri="{BB962C8B-B14F-4D97-AF65-F5344CB8AC3E}">
        <p14:creationId xmlns:p14="http://schemas.microsoft.com/office/powerpoint/2010/main" val="3928165132"/>
      </p:ext>
    </p:extLst>
  </p:cSld>
  <p:clrMapOvr>
    <a:masterClrMapping/>
  </p:clrMapOvr>
  <p:transition spd="med">
    <p:pull/>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dirty="0"/>
          </a:p>
        </p:txBody>
      </p:sp>
      <p:sp>
        <p:nvSpPr>
          <p:cNvPr id="3" name="Untertitel 2"/>
          <p:cNvSpPr>
            <a:spLocks noGrp="1"/>
          </p:cNvSpPr>
          <p:nvPr>
            <p:ph type="subTitle" idx="1"/>
          </p:nvPr>
        </p:nvSpPr>
        <p:spPr/>
        <p:txBody>
          <a:bodyPr/>
          <a:lstStyle/>
          <a:p>
            <a:endParaRPr lang="de-DE"/>
          </a:p>
        </p:txBody>
      </p:sp>
      <p:pic>
        <p:nvPicPr>
          <p:cNvPr id="6" name="Grafik 5">
            <a:extLst>
              <a:ext uri="{FF2B5EF4-FFF2-40B4-BE49-F238E27FC236}">
                <a16:creationId xmlns:a16="http://schemas.microsoft.com/office/drawing/2014/main" id="{89E0269A-8284-49C3-A0A3-28F654C92412}"/>
              </a:ext>
            </a:extLst>
          </p:cNvPr>
          <p:cNvPicPr>
            <a:picLocks noChangeAspect="1"/>
          </p:cNvPicPr>
          <p:nvPr/>
        </p:nvPicPr>
        <p:blipFill>
          <a:blip r:embed="rId2">
            <a:clrChange>
              <a:clrFrom>
                <a:srgbClr val="0D3376"/>
              </a:clrFrom>
              <a:clrTo>
                <a:srgbClr val="0D3376">
                  <a:alpha val="0"/>
                </a:srgbClr>
              </a:clrTo>
            </a:clrChange>
          </a:blip>
          <a:stretch>
            <a:fillRect/>
          </a:stretch>
        </p:blipFill>
        <p:spPr>
          <a:xfrm>
            <a:off x="1399360" y="194149"/>
            <a:ext cx="9144000" cy="6469702"/>
          </a:xfrm>
          <a:prstGeom prst="rect">
            <a:avLst/>
          </a:prstGeom>
        </p:spPr>
      </p:pic>
      <p:pic>
        <p:nvPicPr>
          <p:cNvPr id="9" name="Grafik 8">
            <a:extLst>
              <a:ext uri="{FF2B5EF4-FFF2-40B4-BE49-F238E27FC236}">
                <a16:creationId xmlns:a16="http://schemas.microsoft.com/office/drawing/2014/main" id="{E9E85D6B-56A2-47CC-9670-82A38F84D902}"/>
              </a:ext>
            </a:extLst>
          </p:cNvPr>
          <p:cNvPicPr>
            <a:picLocks noChangeAspect="1"/>
          </p:cNvPicPr>
          <p:nvPr/>
        </p:nvPicPr>
        <p:blipFill>
          <a:blip r:embed="rId3"/>
          <a:stretch>
            <a:fillRect/>
          </a:stretch>
        </p:blipFill>
        <p:spPr>
          <a:xfrm>
            <a:off x="2424113" y="5907811"/>
            <a:ext cx="1390844" cy="304843"/>
          </a:xfrm>
          <a:prstGeom prst="rect">
            <a:avLst/>
          </a:prstGeom>
        </p:spPr>
      </p:pic>
    </p:spTree>
    <p:extLst>
      <p:ext uri="{BB962C8B-B14F-4D97-AF65-F5344CB8AC3E}">
        <p14:creationId xmlns:p14="http://schemas.microsoft.com/office/powerpoint/2010/main" val="3061417657"/>
      </p:ext>
    </p:extLst>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3907536" y="956726"/>
            <a:ext cx="3816096" cy="1214565"/>
          </a:xfrm>
        </p:spPr>
        <p:txBody>
          <a:bodyPr>
            <a:normAutofit/>
          </a:bodyPr>
          <a:lstStyle/>
          <a:p>
            <a:pPr algn="ctr"/>
            <a:r>
              <a:rPr lang="de-DE" dirty="0">
                <a:solidFill>
                  <a:schemeClr val="bg1"/>
                </a:solidFill>
              </a:rPr>
              <a:t>Lieder</a:t>
            </a:r>
          </a:p>
        </p:txBody>
      </p:sp>
      <p:sp>
        <p:nvSpPr>
          <p:cNvPr id="5" name="Titel 1">
            <a:extLst>
              <a:ext uri="{FF2B5EF4-FFF2-40B4-BE49-F238E27FC236}">
                <a16:creationId xmlns:a16="http://schemas.microsoft.com/office/drawing/2014/main" id="{1BCF9186-237E-435B-9D54-FD6DC160E5A4}"/>
              </a:ext>
            </a:extLst>
          </p:cNvPr>
          <p:cNvSpPr txBox="1">
            <a:spLocks/>
          </p:cNvSpPr>
          <p:nvPr/>
        </p:nvSpPr>
        <p:spPr>
          <a:xfrm>
            <a:off x="7497768" y="3837055"/>
            <a:ext cx="3307080" cy="12145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2000" dirty="0">
                <a:solidFill>
                  <a:schemeClr val="bg1"/>
                </a:solidFill>
              </a:rPr>
              <a:t>Nr. 15 „Du stellst meine Füße“</a:t>
            </a:r>
          </a:p>
        </p:txBody>
      </p:sp>
      <p:sp>
        <p:nvSpPr>
          <p:cNvPr id="7" name="Titel 1">
            <a:extLst>
              <a:ext uri="{FF2B5EF4-FFF2-40B4-BE49-F238E27FC236}">
                <a16:creationId xmlns:a16="http://schemas.microsoft.com/office/drawing/2014/main" id="{DD07527D-D12B-4B49-B9AF-DA4D001F7BE9}"/>
              </a:ext>
            </a:extLst>
          </p:cNvPr>
          <p:cNvSpPr txBox="1">
            <a:spLocks/>
          </p:cNvSpPr>
          <p:nvPr/>
        </p:nvSpPr>
        <p:spPr>
          <a:xfrm>
            <a:off x="1737857" y="2969986"/>
            <a:ext cx="3816096" cy="12145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2000" dirty="0">
                <a:solidFill>
                  <a:schemeClr val="bg1"/>
                </a:solidFill>
              </a:rPr>
              <a:t>Nr. 1 „Mensch, Mose – beweg dich“</a:t>
            </a:r>
          </a:p>
        </p:txBody>
      </p:sp>
      <p:pic>
        <p:nvPicPr>
          <p:cNvPr id="8" name="Grafik 7">
            <a:extLst>
              <a:ext uri="{FF2B5EF4-FFF2-40B4-BE49-F238E27FC236}">
                <a16:creationId xmlns:a16="http://schemas.microsoft.com/office/drawing/2014/main" id="{1B79BBFF-D548-45DA-BAC8-1DC88F9A0377}"/>
              </a:ext>
            </a:extLst>
          </p:cNvPr>
          <p:cNvPicPr>
            <a:picLocks noChangeAspect="1"/>
          </p:cNvPicPr>
          <p:nvPr/>
        </p:nvPicPr>
        <p:blipFill>
          <a:blip r:embed="rId8"/>
          <a:stretch>
            <a:fillRect/>
          </a:stretch>
        </p:blipFill>
        <p:spPr>
          <a:xfrm>
            <a:off x="9498563" y="263769"/>
            <a:ext cx="2469502" cy="1210900"/>
          </a:xfrm>
          <a:prstGeom prst="rect">
            <a:avLst/>
          </a:prstGeom>
        </p:spPr>
      </p:pic>
      <p:pic>
        <p:nvPicPr>
          <p:cNvPr id="3" name="1 Mensch, Mose, beweg dich">
            <a:hlinkClick r:id="" action="ppaction://media"/>
            <a:extLst>
              <a:ext uri="{FF2B5EF4-FFF2-40B4-BE49-F238E27FC236}">
                <a16:creationId xmlns:a16="http://schemas.microsoft.com/office/drawing/2014/main" id="{358DDB85-85EB-4876-AB88-D7F1AF77316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57795" y="3272468"/>
            <a:ext cx="609600" cy="609600"/>
          </a:xfrm>
          <a:prstGeom prst="rect">
            <a:avLst/>
          </a:prstGeom>
        </p:spPr>
      </p:pic>
      <p:pic>
        <p:nvPicPr>
          <p:cNvPr id="4" name="13 Plagenlied">
            <a:hlinkClick r:id="" action="ppaction://media"/>
            <a:extLst>
              <a:ext uri="{FF2B5EF4-FFF2-40B4-BE49-F238E27FC236}">
                <a16:creationId xmlns:a16="http://schemas.microsoft.com/office/drawing/2014/main" id="{D43AB724-93EF-451F-B2D3-102673D227A6}"/>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6816634" y="2450895"/>
            <a:ext cx="609600" cy="609600"/>
          </a:xfrm>
          <a:prstGeom prst="rect">
            <a:avLst/>
          </a:prstGeom>
        </p:spPr>
      </p:pic>
      <p:pic>
        <p:nvPicPr>
          <p:cNvPr id="6" name="15 Du stellst meine Füße">
            <a:hlinkClick r:id="" action="ppaction://media"/>
            <a:extLst>
              <a:ext uri="{FF2B5EF4-FFF2-40B4-BE49-F238E27FC236}">
                <a16:creationId xmlns:a16="http://schemas.microsoft.com/office/drawing/2014/main" id="{A03863BF-7ECE-4500-AAB5-27462E5DD15D}"/>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6816634" y="4063114"/>
            <a:ext cx="609600" cy="609600"/>
          </a:xfrm>
          <a:prstGeom prst="rect">
            <a:avLst/>
          </a:prstGeom>
        </p:spPr>
      </p:pic>
      <p:sp>
        <p:nvSpPr>
          <p:cNvPr id="9" name="Titel 1">
            <a:extLst>
              <a:ext uri="{FF2B5EF4-FFF2-40B4-BE49-F238E27FC236}">
                <a16:creationId xmlns:a16="http://schemas.microsoft.com/office/drawing/2014/main" id="{2AD68256-3F33-46D1-8F50-29522875D241}"/>
              </a:ext>
            </a:extLst>
          </p:cNvPr>
          <p:cNvSpPr txBox="1">
            <a:spLocks/>
          </p:cNvSpPr>
          <p:nvPr/>
        </p:nvSpPr>
        <p:spPr>
          <a:xfrm>
            <a:off x="6957558" y="2148412"/>
            <a:ext cx="3307080" cy="12145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2000" dirty="0">
                <a:solidFill>
                  <a:schemeClr val="bg1"/>
                </a:solidFill>
              </a:rPr>
              <a:t>Nr. 13 „</a:t>
            </a:r>
            <a:r>
              <a:rPr lang="de-DE" sz="2000" dirty="0" err="1">
                <a:solidFill>
                  <a:schemeClr val="bg1"/>
                </a:solidFill>
              </a:rPr>
              <a:t>Plagenlied</a:t>
            </a:r>
            <a:r>
              <a:rPr lang="de-DE" sz="2000" dirty="0">
                <a:solidFill>
                  <a:schemeClr val="bg1"/>
                </a:solidFill>
              </a:rPr>
              <a:t>“</a:t>
            </a:r>
          </a:p>
        </p:txBody>
      </p:sp>
    </p:spTree>
    <p:extLst>
      <p:ext uri="{BB962C8B-B14F-4D97-AF65-F5344CB8AC3E}">
        <p14:creationId xmlns:p14="http://schemas.microsoft.com/office/powerpoint/2010/main" val="187730981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3064"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76248" fill="hold"/>
                                        <p:tgtEl>
                                          <p:spTgt spid="4"/>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8907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3"/>
                </p:tgtEl>
              </p:cMediaNode>
            </p:audio>
            <p:audio>
              <p:cMediaNode vol="80000">
                <p:cTn id="16" fill="hold" display="0">
                  <p:stCondLst>
                    <p:cond delay="indefinite"/>
                  </p:stCondLst>
                  <p:endCondLst>
                    <p:cond evt="onStopAudio" delay="0">
                      <p:tgtEl>
                        <p:sldTgt/>
                      </p:tgtEl>
                    </p:cond>
                  </p:endCondLst>
                </p:cTn>
                <p:tgtEl>
                  <p:spTgt spid="4"/>
                </p:tgtEl>
              </p:cMediaNode>
            </p:audio>
            <p:audio>
              <p:cMediaNode vol="80000">
                <p:cTn id="1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375852" y="1332878"/>
            <a:ext cx="3816096" cy="3819017"/>
          </a:xfrm>
        </p:spPr>
        <p:txBody>
          <a:bodyPr>
            <a:normAutofit/>
          </a:bodyPr>
          <a:lstStyle/>
          <a:p>
            <a:pPr algn="ctr"/>
            <a:r>
              <a:rPr lang="de-DE" b="1" dirty="0">
                <a:solidFill>
                  <a:schemeClr val="bg1"/>
                </a:solidFill>
              </a:rPr>
              <a:t>Tag 1: </a:t>
            </a:r>
            <a:br>
              <a:rPr lang="de-DE" b="1" dirty="0">
                <a:solidFill>
                  <a:schemeClr val="bg1"/>
                </a:solidFill>
              </a:rPr>
            </a:br>
            <a:r>
              <a:rPr lang="de-DE" b="1" dirty="0">
                <a:solidFill>
                  <a:schemeClr val="bg1"/>
                </a:solidFill>
              </a:rPr>
              <a:t>Ich bin unterwegs</a:t>
            </a:r>
          </a:p>
        </p:txBody>
      </p:sp>
      <p:pic>
        <p:nvPicPr>
          <p:cNvPr id="4" name="Grafik 3">
            <a:extLst>
              <a:ext uri="{FF2B5EF4-FFF2-40B4-BE49-F238E27FC236}">
                <a16:creationId xmlns:a16="http://schemas.microsoft.com/office/drawing/2014/main" id="{BAFD96B1-9395-4B4D-BC40-FCEEDF8F0B88}"/>
              </a:ext>
            </a:extLst>
          </p:cNvPr>
          <p:cNvPicPr>
            <a:picLocks noChangeAspect="1"/>
          </p:cNvPicPr>
          <p:nvPr/>
        </p:nvPicPr>
        <p:blipFill>
          <a:blip r:embed="rId2"/>
          <a:stretch>
            <a:fillRect/>
          </a:stretch>
        </p:blipFill>
        <p:spPr>
          <a:xfrm>
            <a:off x="3939663" y="1332878"/>
            <a:ext cx="6793651" cy="4914286"/>
          </a:xfrm>
          <a:prstGeom prst="rect">
            <a:avLst/>
          </a:prstGeom>
        </p:spPr>
      </p:pic>
      <p:pic>
        <p:nvPicPr>
          <p:cNvPr id="7" name="Grafik 6">
            <a:extLst>
              <a:ext uri="{FF2B5EF4-FFF2-40B4-BE49-F238E27FC236}">
                <a16:creationId xmlns:a16="http://schemas.microsoft.com/office/drawing/2014/main" id="{30F85FD8-254B-4A08-8D56-723414C8CB5E}"/>
              </a:ext>
            </a:extLst>
          </p:cNvPr>
          <p:cNvPicPr>
            <a:picLocks noChangeAspect="1"/>
          </p:cNvPicPr>
          <p:nvPr/>
        </p:nvPicPr>
        <p:blipFill>
          <a:blip r:embed="rId3"/>
          <a:stretch>
            <a:fillRect/>
          </a:stretch>
        </p:blipFill>
        <p:spPr>
          <a:xfrm>
            <a:off x="9498563" y="263769"/>
            <a:ext cx="2469502" cy="1210900"/>
          </a:xfrm>
          <a:prstGeom prst="rect">
            <a:avLst/>
          </a:prstGeom>
        </p:spPr>
      </p:pic>
    </p:spTree>
    <p:extLst>
      <p:ext uri="{BB962C8B-B14F-4D97-AF65-F5344CB8AC3E}">
        <p14:creationId xmlns:p14="http://schemas.microsoft.com/office/powerpoint/2010/main" val="1667250637"/>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74192" y="1716833"/>
            <a:ext cx="10515600" cy="3881534"/>
          </a:xfrm>
        </p:spPr>
        <p:txBody>
          <a:bodyPr>
            <a:normAutofit/>
          </a:bodyPr>
          <a:lstStyle/>
          <a:p>
            <a:r>
              <a:rPr lang="de-DE" dirty="0"/>
              <a:t>Karte mit </a:t>
            </a:r>
            <a:br>
              <a:rPr lang="de-DE" dirty="0"/>
            </a:br>
            <a:r>
              <a:rPr lang="de-DE" dirty="0"/>
              <a:t>Namen und </a:t>
            </a:r>
            <a:br>
              <a:rPr lang="de-DE" dirty="0"/>
            </a:br>
            <a:r>
              <a:rPr lang="de-DE" dirty="0"/>
              <a:t>Namensbedeutung</a:t>
            </a:r>
            <a:br>
              <a:rPr lang="de-DE" dirty="0"/>
            </a:br>
            <a:r>
              <a:rPr lang="de-DE" dirty="0"/>
              <a:t>M 1-5</a:t>
            </a:r>
          </a:p>
        </p:txBody>
      </p:sp>
      <p:pic>
        <p:nvPicPr>
          <p:cNvPr id="5" name="Grafik 4">
            <a:extLst>
              <a:ext uri="{FF2B5EF4-FFF2-40B4-BE49-F238E27FC236}">
                <a16:creationId xmlns:a16="http://schemas.microsoft.com/office/drawing/2014/main" id="{B71C837F-289C-455C-8768-B825EA3F667A}"/>
              </a:ext>
            </a:extLst>
          </p:cNvPr>
          <p:cNvPicPr/>
          <p:nvPr/>
        </p:nvPicPr>
        <p:blipFill>
          <a:blip r:embed="rId2"/>
          <a:stretch/>
        </p:blipFill>
        <p:spPr bwMode="auto">
          <a:xfrm>
            <a:off x="5680556" y="1256392"/>
            <a:ext cx="5609236" cy="4341975"/>
          </a:xfrm>
          <a:prstGeom prst="rect">
            <a:avLst/>
          </a:prstGeom>
        </p:spPr>
      </p:pic>
    </p:spTree>
    <p:extLst>
      <p:ext uri="{BB962C8B-B14F-4D97-AF65-F5344CB8AC3E}">
        <p14:creationId xmlns:p14="http://schemas.microsoft.com/office/powerpoint/2010/main" val="2544655078"/>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599149" y="2766218"/>
            <a:ext cx="10515600" cy="1325563"/>
          </a:xfrm>
        </p:spPr>
        <p:txBody>
          <a:bodyPr>
            <a:normAutofit/>
          </a:bodyPr>
          <a:lstStyle/>
          <a:p>
            <a:r>
              <a:rPr lang="de-DE" dirty="0"/>
              <a:t>Stammbaum</a:t>
            </a:r>
            <a:br>
              <a:rPr lang="de-DE" dirty="0"/>
            </a:br>
            <a:r>
              <a:rPr lang="de-DE" dirty="0"/>
              <a:t>M 1-6 und M1-7</a:t>
            </a:r>
          </a:p>
        </p:txBody>
      </p:sp>
      <p:pic>
        <p:nvPicPr>
          <p:cNvPr id="5" name="Grafik 4">
            <a:extLst>
              <a:ext uri="{FF2B5EF4-FFF2-40B4-BE49-F238E27FC236}">
                <a16:creationId xmlns:a16="http://schemas.microsoft.com/office/drawing/2014/main" id="{727C3A86-9E21-4F19-A67C-5E204FA4196E}"/>
              </a:ext>
            </a:extLst>
          </p:cNvPr>
          <p:cNvPicPr/>
          <p:nvPr/>
        </p:nvPicPr>
        <p:blipFill>
          <a:blip r:embed="rId2"/>
          <a:stretch/>
        </p:blipFill>
        <p:spPr bwMode="auto">
          <a:xfrm>
            <a:off x="4601372" y="0"/>
            <a:ext cx="6707331" cy="7384375"/>
          </a:xfrm>
          <a:prstGeom prst="rect">
            <a:avLst/>
          </a:prstGeom>
        </p:spPr>
      </p:pic>
    </p:spTree>
    <p:extLst>
      <p:ext uri="{BB962C8B-B14F-4D97-AF65-F5344CB8AC3E}">
        <p14:creationId xmlns:p14="http://schemas.microsoft.com/office/powerpoint/2010/main" val="3968904554"/>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74192" y="2517775"/>
            <a:ext cx="10515600" cy="1325563"/>
          </a:xfrm>
        </p:spPr>
        <p:txBody>
          <a:bodyPr>
            <a:normAutofit/>
          </a:bodyPr>
          <a:lstStyle/>
          <a:p>
            <a:r>
              <a:rPr lang="de-DE" dirty="0"/>
              <a:t>Bälle</a:t>
            </a:r>
            <a:br>
              <a:rPr lang="de-DE" dirty="0"/>
            </a:br>
            <a:r>
              <a:rPr lang="de-DE" dirty="0"/>
              <a:t>M 1-8</a:t>
            </a:r>
          </a:p>
        </p:txBody>
      </p:sp>
      <p:pic>
        <p:nvPicPr>
          <p:cNvPr id="5" name="Grafik 4">
            <a:extLst>
              <a:ext uri="{FF2B5EF4-FFF2-40B4-BE49-F238E27FC236}">
                <a16:creationId xmlns:a16="http://schemas.microsoft.com/office/drawing/2014/main" id="{D88D25EF-C830-41E1-9C50-E473AD2D999F}"/>
              </a:ext>
            </a:extLst>
          </p:cNvPr>
          <p:cNvPicPr/>
          <p:nvPr/>
        </p:nvPicPr>
        <p:blipFill>
          <a:blip r:embed="rId2"/>
          <a:stretch/>
        </p:blipFill>
        <p:spPr bwMode="auto">
          <a:xfrm>
            <a:off x="3419934" y="565928"/>
            <a:ext cx="3531372" cy="2662464"/>
          </a:xfrm>
          <a:prstGeom prst="rect">
            <a:avLst/>
          </a:prstGeom>
        </p:spPr>
      </p:pic>
      <p:pic>
        <p:nvPicPr>
          <p:cNvPr id="6" name="Grafik 5">
            <a:extLst>
              <a:ext uri="{FF2B5EF4-FFF2-40B4-BE49-F238E27FC236}">
                <a16:creationId xmlns:a16="http://schemas.microsoft.com/office/drawing/2014/main" id="{E3DB13FD-22FD-416D-849A-13EB225C575E}"/>
              </a:ext>
            </a:extLst>
          </p:cNvPr>
          <p:cNvPicPr/>
          <p:nvPr/>
        </p:nvPicPr>
        <p:blipFill>
          <a:blip r:embed="rId3"/>
          <a:stretch/>
        </p:blipFill>
        <p:spPr bwMode="auto">
          <a:xfrm>
            <a:off x="7401245" y="565928"/>
            <a:ext cx="4016563" cy="2662464"/>
          </a:xfrm>
          <a:prstGeom prst="rect">
            <a:avLst/>
          </a:prstGeom>
        </p:spPr>
      </p:pic>
      <p:pic>
        <p:nvPicPr>
          <p:cNvPr id="7" name="Grafik 6">
            <a:extLst>
              <a:ext uri="{FF2B5EF4-FFF2-40B4-BE49-F238E27FC236}">
                <a16:creationId xmlns:a16="http://schemas.microsoft.com/office/drawing/2014/main" id="{02A28321-F671-4D3E-B056-1CF5DE20D748}"/>
              </a:ext>
            </a:extLst>
          </p:cNvPr>
          <p:cNvPicPr/>
          <p:nvPr/>
        </p:nvPicPr>
        <p:blipFill>
          <a:blip r:embed="rId4"/>
          <a:stretch/>
        </p:blipFill>
        <p:spPr bwMode="auto">
          <a:xfrm>
            <a:off x="3419934" y="3573626"/>
            <a:ext cx="3531372" cy="2662464"/>
          </a:xfrm>
          <a:prstGeom prst="rect">
            <a:avLst/>
          </a:prstGeom>
        </p:spPr>
      </p:pic>
      <p:pic>
        <p:nvPicPr>
          <p:cNvPr id="8" name="Grafik 7">
            <a:extLst>
              <a:ext uri="{FF2B5EF4-FFF2-40B4-BE49-F238E27FC236}">
                <a16:creationId xmlns:a16="http://schemas.microsoft.com/office/drawing/2014/main" id="{0E95681B-173C-47D8-93C7-ACD01F5B8BF4}"/>
              </a:ext>
            </a:extLst>
          </p:cNvPr>
          <p:cNvPicPr/>
          <p:nvPr/>
        </p:nvPicPr>
        <p:blipFill>
          <a:blip r:embed="rId5"/>
          <a:stretch/>
        </p:blipFill>
        <p:spPr bwMode="auto">
          <a:xfrm>
            <a:off x="7401245" y="3573626"/>
            <a:ext cx="4016563" cy="2662464"/>
          </a:xfrm>
          <a:prstGeom prst="rect">
            <a:avLst/>
          </a:prstGeom>
        </p:spPr>
      </p:pic>
    </p:spTree>
    <p:extLst>
      <p:ext uri="{BB962C8B-B14F-4D97-AF65-F5344CB8AC3E}">
        <p14:creationId xmlns:p14="http://schemas.microsoft.com/office/powerpoint/2010/main" val="1421946291"/>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905443" y="1519491"/>
            <a:ext cx="3816096" cy="3819017"/>
          </a:xfrm>
        </p:spPr>
        <p:txBody>
          <a:bodyPr>
            <a:normAutofit/>
          </a:bodyPr>
          <a:lstStyle/>
          <a:p>
            <a:pPr algn="ctr"/>
            <a:r>
              <a:rPr lang="de-DE" b="1" dirty="0">
                <a:solidFill>
                  <a:schemeClr val="bg1"/>
                </a:solidFill>
              </a:rPr>
              <a:t>Tag 2: </a:t>
            </a:r>
            <a:br>
              <a:rPr lang="de-DE" b="1" dirty="0">
                <a:solidFill>
                  <a:schemeClr val="bg1"/>
                </a:solidFill>
              </a:rPr>
            </a:br>
            <a:r>
              <a:rPr lang="de-DE" b="1" dirty="0">
                <a:solidFill>
                  <a:schemeClr val="bg1"/>
                </a:solidFill>
              </a:rPr>
              <a:t>Ich suche </a:t>
            </a:r>
            <a:br>
              <a:rPr lang="de-DE" b="1" dirty="0">
                <a:solidFill>
                  <a:schemeClr val="bg1"/>
                </a:solidFill>
              </a:rPr>
            </a:br>
            <a:r>
              <a:rPr lang="de-DE" b="1" dirty="0">
                <a:solidFill>
                  <a:schemeClr val="bg1"/>
                </a:solidFill>
              </a:rPr>
              <a:t>Ruhe und Kraft</a:t>
            </a:r>
          </a:p>
        </p:txBody>
      </p:sp>
      <p:pic>
        <p:nvPicPr>
          <p:cNvPr id="5" name="Grafik 4">
            <a:extLst>
              <a:ext uri="{FF2B5EF4-FFF2-40B4-BE49-F238E27FC236}">
                <a16:creationId xmlns:a16="http://schemas.microsoft.com/office/drawing/2014/main" id="{862A30CD-E2DF-4C10-B82B-A5B41F9AAAEB}"/>
              </a:ext>
            </a:extLst>
          </p:cNvPr>
          <p:cNvPicPr>
            <a:picLocks noChangeAspect="1"/>
          </p:cNvPicPr>
          <p:nvPr/>
        </p:nvPicPr>
        <p:blipFill>
          <a:blip r:embed="rId2"/>
          <a:stretch>
            <a:fillRect/>
          </a:stretch>
        </p:blipFill>
        <p:spPr>
          <a:xfrm>
            <a:off x="4721539" y="1436914"/>
            <a:ext cx="5755258" cy="4226047"/>
          </a:xfrm>
          <a:prstGeom prst="rect">
            <a:avLst/>
          </a:prstGeom>
        </p:spPr>
      </p:pic>
      <p:pic>
        <p:nvPicPr>
          <p:cNvPr id="7" name="Grafik 6">
            <a:extLst>
              <a:ext uri="{FF2B5EF4-FFF2-40B4-BE49-F238E27FC236}">
                <a16:creationId xmlns:a16="http://schemas.microsoft.com/office/drawing/2014/main" id="{41EB2B24-5CE0-47DD-95F9-28D92802AE82}"/>
              </a:ext>
            </a:extLst>
          </p:cNvPr>
          <p:cNvPicPr>
            <a:picLocks noChangeAspect="1"/>
          </p:cNvPicPr>
          <p:nvPr/>
        </p:nvPicPr>
        <p:blipFill>
          <a:blip r:embed="rId3"/>
          <a:stretch>
            <a:fillRect/>
          </a:stretch>
        </p:blipFill>
        <p:spPr>
          <a:xfrm>
            <a:off x="9498563" y="263769"/>
            <a:ext cx="2469502" cy="1210900"/>
          </a:xfrm>
          <a:prstGeom prst="rect">
            <a:avLst/>
          </a:prstGeom>
        </p:spPr>
      </p:pic>
    </p:spTree>
    <p:extLst>
      <p:ext uri="{BB962C8B-B14F-4D97-AF65-F5344CB8AC3E}">
        <p14:creationId xmlns:p14="http://schemas.microsoft.com/office/powerpoint/2010/main" val="389535337"/>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74192" y="2517775"/>
            <a:ext cx="10515600" cy="1325563"/>
          </a:xfrm>
        </p:spPr>
        <p:txBody>
          <a:bodyPr>
            <a:normAutofit fontScale="90000"/>
          </a:bodyPr>
          <a:lstStyle/>
          <a:p>
            <a:r>
              <a:rPr lang="de-DE" dirty="0"/>
              <a:t>KGK jüngere TP:</a:t>
            </a:r>
            <a:br>
              <a:rPr lang="de-DE" dirty="0"/>
            </a:br>
            <a:r>
              <a:rPr lang="de-DE" dirty="0"/>
              <a:t>Sorgenpüppchen </a:t>
            </a:r>
            <a:br>
              <a:rPr lang="de-DE" dirty="0"/>
            </a:br>
            <a:r>
              <a:rPr lang="de-DE" dirty="0"/>
              <a:t>Sorgenfresser</a:t>
            </a:r>
            <a:br>
              <a:rPr lang="de-DE" dirty="0"/>
            </a:br>
            <a:r>
              <a:rPr lang="de-DE" dirty="0"/>
              <a:t>M 2-1</a:t>
            </a:r>
          </a:p>
        </p:txBody>
      </p:sp>
      <p:pic>
        <p:nvPicPr>
          <p:cNvPr id="9" name="Grafik 8">
            <a:extLst>
              <a:ext uri="{FF2B5EF4-FFF2-40B4-BE49-F238E27FC236}">
                <a16:creationId xmlns:a16="http://schemas.microsoft.com/office/drawing/2014/main" id="{55A52E4D-4C9F-4227-BC23-17A68995DCB4}"/>
              </a:ext>
            </a:extLst>
          </p:cNvPr>
          <p:cNvPicPr/>
          <p:nvPr/>
        </p:nvPicPr>
        <p:blipFill rotWithShape="1">
          <a:blip r:embed="rId2" cstate="print">
            <a:extLst>
              <a:ext uri="{28A0092B-C50C-407E-A947-70E740481C1C}">
                <a14:useLocalDpi xmlns:a14="http://schemas.microsoft.com/office/drawing/2010/main" val="0"/>
              </a:ext>
            </a:extLst>
          </a:blip>
          <a:srcRect l="23962" t="19129" r="7675" b="12150"/>
          <a:stretch/>
        </p:blipFill>
        <p:spPr bwMode="auto">
          <a:xfrm rot="5400000">
            <a:off x="4452117" y="1785082"/>
            <a:ext cx="3551035" cy="2790948"/>
          </a:xfrm>
          <a:prstGeom prst="rect">
            <a:avLst/>
          </a:prstGeom>
          <a:noFill/>
          <a:ln>
            <a:noFill/>
          </a:ln>
          <a:extLst>
            <a:ext uri="{53640926-AAD7-44D8-BBD7-CCE9431645EC}">
              <a14:shadowObscured xmlns:a14="http://schemas.microsoft.com/office/drawing/2010/main"/>
            </a:ext>
          </a:extLst>
        </p:spPr>
      </p:pic>
      <p:pic>
        <p:nvPicPr>
          <p:cNvPr id="10" name="Grafik 9">
            <a:extLst>
              <a:ext uri="{FF2B5EF4-FFF2-40B4-BE49-F238E27FC236}">
                <a16:creationId xmlns:a16="http://schemas.microsoft.com/office/drawing/2014/main" id="{CB072C48-3726-4B25-8F2C-DD3FECF40062}"/>
              </a:ext>
            </a:extLst>
          </p:cNvPr>
          <p:cNvPicPr/>
          <p:nvPr/>
        </p:nvPicPr>
        <p:blipFill>
          <a:blip r:embed="rId3"/>
          <a:stretch/>
        </p:blipFill>
        <p:spPr bwMode="auto">
          <a:xfrm>
            <a:off x="7777331" y="1642531"/>
            <a:ext cx="4128531" cy="3076049"/>
          </a:xfrm>
          <a:prstGeom prst="rect">
            <a:avLst/>
          </a:prstGeom>
        </p:spPr>
      </p:pic>
    </p:spTree>
    <p:extLst>
      <p:ext uri="{BB962C8B-B14F-4D97-AF65-F5344CB8AC3E}">
        <p14:creationId xmlns:p14="http://schemas.microsoft.com/office/powerpoint/2010/main" val="1800483859"/>
      </p:ext>
    </p:extLst>
  </p:cSld>
  <p:clrMapOvr>
    <a:masterClrMapping/>
  </p:clrMapOvr>
  <p:transition spd="med">
    <p:pul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468</Words>
  <Application>Microsoft Office PowerPoint</Application>
  <PresentationFormat>Breitbild</PresentationFormat>
  <Paragraphs>59</Paragraphs>
  <Slides>33</Slides>
  <Notes>2</Notes>
  <HiddenSlides>0</HiddenSlides>
  <MMClips>3</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33</vt:i4>
      </vt:variant>
    </vt:vector>
  </HeadingPairs>
  <TitlesOfParts>
    <vt:vector size="40" baseType="lpstr">
      <vt:lpstr>Arial</vt:lpstr>
      <vt:lpstr>Arial Narrow</vt:lpstr>
      <vt:lpstr>Calibri</vt:lpstr>
      <vt:lpstr>Calibri Light</vt:lpstr>
      <vt:lpstr>Symbol</vt:lpstr>
      <vt:lpstr>Times New Roman</vt:lpstr>
      <vt:lpstr>Office Theme</vt:lpstr>
      <vt:lpstr>  </vt:lpstr>
      <vt:lpstr>Ablauf </vt:lpstr>
      <vt:lpstr>PowerPoint-Präsentation</vt:lpstr>
      <vt:lpstr>Tag 1:  Ich bin unterwegs</vt:lpstr>
      <vt:lpstr>Karte mit  Namen und  Namensbedeutung M 1-5</vt:lpstr>
      <vt:lpstr>Stammbaum M 1-6 und M1-7</vt:lpstr>
      <vt:lpstr>Bälle M 1-8</vt:lpstr>
      <vt:lpstr>Tag 2:  Ich suche  Ruhe und Kraft</vt:lpstr>
      <vt:lpstr>KGK jüngere TP: Sorgenpüppchen  Sorgenfresser M 2-1</vt:lpstr>
      <vt:lpstr>Israelisches Essen, Rezept „Schakschuka“ M2-8</vt:lpstr>
      <vt:lpstr>Mobile  Wassertropfen M 2-9</vt:lpstr>
      <vt:lpstr>Papierschöpfen  mit Samen M 2-10</vt:lpstr>
      <vt:lpstr>Tag 3:  Ich komme zu dir</vt:lpstr>
      <vt:lpstr>Origami-Frösche  Pfeifenputzer- Heuschrecken M3-6</vt:lpstr>
      <vt:lpstr>Windlicht „brennender Dornbusch“ M3-4</vt:lpstr>
      <vt:lpstr>Mobile von Tag 2  um Feuerzungen  ergänzen M 3-5</vt:lpstr>
      <vt:lpstr>Geländespiel zu den zehn Plagen M 3-3</vt:lpstr>
      <vt:lpstr>Tag 4: Ich bringe  mich ein</vt:lpstr>
      <vt:lpstr>KGK mittlere TP Eigene  Gesetzestafeln  erstellen… M 4-3</vt:lpstr>
      <vt:lpstr>…und in Herzform zusammenlegen.  Denn die Gebote  sind Herzens- geschenke  von Gott  an uns Menschen. M4-3</vt:lpstr>
      <vt:lpstr>Origami-Herz M 4-5</vt:lpstr>
      <vt:lpstr>Schuh- Schlüssel- anhänger M 4-7</vt:lpstr>
      <vt:lpstr>Andenken M 4-6</vt:lpstr>
      <vt:lpstr>Tag 5: Ich bin gesegnet</vt:lpstr>
      <vt:lpstr>KGK Jüngere TP Friedenstaube M 5-2</vt:lpstr>
      <vt:lpstr>Matzen backen M 5-5</vt:lpstr>
      <vt:lpstr>Kaleidoskop </vt:lpstr>
      <vt:lpstr>Hand-Herz-Karte M 5-6</vt:lpstr>
      <vt:lpstr>Freundschaftsbänder  filzen M 5-7</vt:lpstr>
      <vt:lpstr>Online Fortbildung</vt:lpstr>
      <vt:lpstr>save the date </vt:lpstr>
      <vt:lpstr>PowerPoint-Präsentation</vt:lpstr>
      <vt:lpstr>Lieder</vt:lpstr>
    </vt:vector>
  </TitlesOfParts>
  <Company>Bistum Dresden-Meißen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Weber</dc:creator>
  <cp:lastModifiedBy>Budik, Michaela</cp:lastModifiedBy>
  <cp:revision>248</cp:revision>
  <dcterms:created xsi:type="dcterms:W3CDTF">2023-04-20T10:46:19Z</dcterms:created>
  <dcterms:modified xsi:type="dcterms:W3CDTF">2026-04-07T13:00:51Z</dcterms:modified>
</cp:coreProperties>
</file>